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77"/>
  </p:notes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285" r:id="rId57"/>
    <p:sldId id="286" r:id="rId58"/>
    <p:sldId id="287" r:id="rId59"/>
    <p:sldId id="288" r:id="rId60"/>
    <p:sldId id="289" r:id="rId61"/>
    <p:sldId id="290" r:id="rId62"/>
    <p:sldId id="291" r:id="rId63"/>
    <p:sldId id="292" r:id="rId64"/>
    <p:sldId id="293" r:id="rId65"/>
    <p:sldId id="294" r:id="rId66"/>
    <p:sldId id="295" r:id="rId67"/>
    <p:sldId id="296" r:id="rId68"/>
    <p:sldId id="297" r:id="rId69"/>
    <p:sldId id="298" r:id="rId70"/>
    <p:sldId id="299" r:id="rId71"/>
    <p:sldId id="300" r:id="rId72"/>
    <p:sldId id="301" r:id="rId73"/>
    <p:sldId id="302" r:id="rId74"/>
    <p:sldId id="303" r:id="rId75"/>
    <p:sldId id="304" r:id="rId7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" charset="1" panose="00000500000000000000"/>
      <p:regular r:id="rId10"/>
    </p:embeddedFont>
    <p:embeddedFont>
      <p:font typeface="Anton Italics" charset="1" panose="00000500000000000000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TT Hoves" charset="1" panose="02000003020000060003"/>
      <p:regular r:id="rId16"/>
    </p:embeddedFont>
    <p:embeddedFont>
      <p:font typeface="TT Hoves Bold" charset="1" panose="02000003020000060003"/>
      <p:regular r:id="rId17"/>
    </p:embeddedFont>
    <p:embeddedFont>
      <p:font typeface="TT Hoves Italics" charset="1" panose="02000003020000060003"/>
      <p:regular r:id="rId18"/>
    </p:embeddedFont>
    <p:embeddedFont>
      <p:font typeface="TT Hoves Bold Italics" charset="1" panose="02000003020000060003"/>
      <p:regular r:id="rId19"/>
    </p:embeddedFont>
    <p:embeddedFont>
      <p:font typeface="Canva Sans" charset="1" panose="020B0503030501040103"/>
      <p:regular r:id="rId20"/>
    </p:embeddedFont>
    <p:embeddedFont>
      <p:font typeface="Canva Sans Bold" charset="1" panose="020B0803030501040103"/>
      <p:regular r:id="rId21"/>
    </p:embeddedFont>
    <p:embeddedFont>
      <p:font typeface="Canva Sans Italics" charset="1" panose="020B0503030501040103"/>
      <p:regular r:id="rId22"/>
    </p:embeddedFont>
    <p:embeddedFont>
      <p:font typeface="Canva Sans Bold Italics" charset="1" panose="020B0803030501040103"/>
      <p:regular r:id="rId23"/>
    </p:embeddedFont>
    <p:embeddedFont>
      <p:font typeface="Canva Sans Medium" charset="1" panose="020B0603030501040103"/>
      <p:regular r:id="rId24"/>
    </p:embeddedFont>
    <p:embeddedFont>
      <p:font typeface="Canva Sans Medium Italics" charset="1" panose="020B0603030501040103"/>
      <p:regular r:id="rId25"/>
    </p:embeddedFont>
    <p:embeddedFont>
      <p:font typeface="Repo Bold" charset="1" panose="02000503040000020004"/>
      <p:regular r:id="rId26"/>
    </p:embeddedFont>
    <p:embeddedFont>
      <p:font typeface="Repo Bold Bold" charset="1" panose="0200050304000002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48" Target="slides/slide21.xml" Type="http://schemas.openxmlformats.org/officeDocument/2006/relationships/slide"/><Relationship Id="rId49" Target="slides/slide22.xml" Type="http://schemas.openxmlformats.org/officeDocument/2006/relationships/slide"/><Relationship Id="rId5" Target="tableStyles.xml" Type="http://schemas.openxmlformats.org/officeDocument/2006/relationships/tableStyles"/><Relationship Id="rId50" Target="slides/slide23.xml" Type="http://schemas.openxmlformats.org/officeDocument/2006/relationships/slide"/><Relationship Id="rId51" Target="slides/slide24.xml" Type="http://schemas.openxmlformats.org/officeDocument/2006/relationships/slide"/><Relationship Id="rId52" Target="slides/slide25.xml" Type="http://schemas.openxmlformats.org/officeDocument/2006/relationships/slide"/><Relationship Id="rId53" Target="slides/slide26.xml" Type="http://schemas.openxmlformats.org/officeDocument/2006/relationships/slide"/><Relationship Id="rId54" Target="slides/slide27.xml" Type="http://schemas.openxmlformats.org/officeDocument/2006/relationships/slide"/><Relationship Id="rId55" Target="slides/slide28.xml" Type="http://schemas.openxmlformats.org/officeDocument/2006/relationships/slide"/><Relationship Id="rId56" Target="slides/slide29.xml" Type="http://schemas.openxmlformats.org/officeDocument/2006/relationships/slide"/><Relationship Id="rId57" Target="slides/slide30.xml" Type="http://schemas.openxmlformats.org/officeDocument/2006/relationships/slide"/><Relationship Id="rId58" Target="slides/slide31.xml" Type="http://schemas.openxmlformats.org/officeDocument/2006/relationships/slide"/><Relationship Id="rId59" Target="slides/slide32.xml" Type="http://schemas.openxmlformats.org/officeDocument/2006/relationships/slide"/><Relationship Id="rId6" Target="fonts/font6.fntdata" Type="http://schemas.openxmlformats.org/officeDocument/2006/relationships/font"/><Relationship Id="rId60" Target="slides/slide33.xml" Type="http://schemas.openxmlformats.org/officeDocument/2006/relationships/slide"/><Relationship Id="rId61" Target="slides/slide34.xml" Type="http://schemas.openxmlformats.org/officeDocument/2006/relationships/slide"/><Relationship Id="rId62" Target="slides/slide35.xml" Type="http://schemas.openxmlformats.org/officeDocument/2006/relationships/slide"/><Relationship Id="rId63" Target="slides/slide36.xml" Type="http://schemas.openxmlformats.org/officeDocument/2006/relationships/slide"/><Relationship Id="rId64" Target="slides/slide37.xml" Type="http://schemas.openxmlformats.org/officeDocument/2006/relationships/slide"/><Relationship Id="rId65" Target="slides/slide38.xml" Type="http://schemas.openxmlformats.org/officeDocument/2006/relationships/slide"/><Relationship Id="rId66" Target="slides/slide39.xml" Type="http://schemas.openxmlformats.org/officeDocument/2006/relationships/slide"/><Relationship Id="rId67" Target="slides/slide40.xml" Type="http://schemas.openxmlformats.org/officeDocument/2006/relationships/slide"/><Relationship Id="rId68" Target="slides/slide41.xml" Type="http://schemas.openxmlformats.org/officeDocument/2006/relationships/slide"/><Relationship Id="rId69" Target="slides/slide42.xml" Type="http://schemas.openxmlformats.org/officeDocument/2006/relationships/slide"/><Relationship Id="rId7" Target="fonts/font7.fntdata" Type="http://schemas.openxmlformats.org/officeDocument/2006/relationships/font"/><Relationship Id="rId70" Target="slides/slide43.xml" Type="http://schemas.openxmlformats.org/officeDocument/2006/relationships/slide"/><Relationship Id="rId71" Target="slides/slide44.xml" Type="http://schemas.openxmlformats.org/officeDocument/2006/relationships/slide"/><Relationship Id="rId72" Target="slides/slide45.xml" Type="http://schemas.openxmlformats.org/officeDocument/2006/relationships/slide"/><Relationship Id="rId73" Target="slides/slide46.xml" Type="http://schemas.openxmlformats.org/officeDocument/2006/relationships/slide"/><Relationship Id="rId74" Target="slides/slide47.xml" Type="http://schemas.openxmlformats.org/officeDocument/2006/relationships/slide"/><Relationship Id="rId75" Target="slides/slide48.xml" Type="http://schemas.openxmlformats.org/officeDocument/2006/relationships/slide"/><Relationship Id="rId76" Target="slides/slide49.xml" Type="http://schemas.openxmlformats.org/officeDocument/2006/relationships/slide"/><Relationship Id="rId77" Target="notesMasters/notesMaster1.xml" Type="http://schemas.openxmlformats.org/officeDocument/2006/relationships/notesMaster"/><Relationship Id="rId78" Target="theme/theme2.xml" Type="http://schemas.openxmlformats.org/officeDocument/2006/relationships/theme"/><Relationship Id="rId79" Target="notesSlides/notesSlide1.xml" Type="http://schemas.openxmlformats.org/officeDocument/2006/relationships/notes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next is jay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http://en.wikipedia.org/wiki/Double-ended_queue" TargetMode="External" Type="http://schemas.openxmlformats.org/officeDocument/2006/relationships/hyperlink"/><Relationship Id="rId8" Target="https://www.geeksforgeeks.org/queue-set-1introduction-and-array-implementation/" TargetMode="External" Type="http://schemas.openxmlformats.org/officeDocument/2006/relationships/hyperlink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http://en.wikipedia.org/wiki/Double-ended_queue" TargetMode="External" Type="http://schemas.openxmlformats.org/officeDocument/2006/relationships/hyperlink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jpeg" Type="http://schemas.openxmlformats.org/officeDocument/2006/relationships/image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5.jpe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53.png" Type="http://schemas.openxmlformats.org/officeDocument/2006/relationships/image"/><Relationship Id="rId4" Target="https://leetcode.com/problems/best-time-to-buy-and-sell-stock/description/" TargetMode="External" Type="http://schemas.openxmlformats.org/officeDocument/2006/relationships/hyperlink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54.png" Type="http://schemas.openxmlformats.org/officeDocument/2006/relationships/image"/><Relationship Id="rId8" Target="https://leetcode.com/problems/best-time-to-buy-and-sell-stock/description/" TargetMode="External" Type="http://schemas.openxmlformats.org/officeDocument/2006/relationships/hyperlink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53.png" Type="http://schemas.openxmlformats.org/officeDocument/2006/relationships/image"/><Relationship Id="rId4" Target="https://leetcode.com/problems/container-with-most-water/" TargetMode="External" Type="http://schemas.openxmlformats.org/officeDocument/2006/relationships/hyperlink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https://leetcode.com/problems/container-with-most-water/" TargetMode="External" Type="http://schemas.openxmlformats.org/officeDocument/2006/relationships/hyperlink"/><Relationship Id="rId4" Target="../media/image56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53.png" Type="http://schemas.openxmlformats.org/officeDocument/2006/relationships/image"/><Relationship Id="rId4" Target="https://leetcode.com/problems/3sum/description/" TargetMode="External" Type="http://schemas.openxmlformats.org/officeDocument/2006/relationships/hyperlink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57.png" Type="http://schemas.openxmlformats.org/officeDocument/2006/relationships/image"/><Relationship Id="rId4" Target="https://leetcode.com/problems/3sum/description/" TargetMode="External" Type="http://schemas.openxmlformats.org/officeDocument/2006/relationships/hyperlink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58.png" Type="http://schemas.openxmlformats.org/officeDocument/2006/relationships/image"/><Relationship Id="rId4" Target="../media/image59.sv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53.png" Type="http://schemas.openxmlformats.org/officeDocument/2006/relationships/image"/><Relationship Id="rId4" Target="https://leetcode.com/problems/maximum-average-subarray-i/" TargetMode="External" Type="http://schemas.openxmlformats.org/officeDocument/2006/relationships/hyperlink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62.png" Type="http://schemas.openxmlformats.org/officeDocument/2006/relationships/image"/><Relationship Id="rId8" Target="https://leetcode.com/problems/maximum-average-subarray-i/" TargetMode="External" Type="http://schemas.openxmlformats.org/officeDocument/2006/relationships/hyperlink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53.png" Type="http://schemas.openxmlformats.org/officeDocument/2006/relationships/image"/><Relationship Id="rId4" Target="https://leetcode.com/problems/sliding-window-maximum/" TargetMode="External" Type="http://schemas.openxmlformats.org/officeDocument/2006/relationships/hyperlink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63.png" Type="http://schemas.openxmlformats.org/officeDocument/2006/relationships/image"/><Relationship Id="rId4" Target="https://leetcode.com/problems/sliding-window-maximum/" TargetMode="External" Type="http://schemas.openxmlformats.org/officeDocument/2006/relationships/hyperlink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53.png" Type="http://schemas.openxmlformats.org/officeDocument/2006/relationships/image"/><Relationship Id="rId4" Target="https://leetcode.com/problems/longest-repeating-character-replacement/description/" TargetMode="External" Type="http://schemas.openxmlformats.org/officeDocument/2006/relationships/hyperlink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64.png" Type="http://schemas.openxmlformats.org/officeDocument/2006/relationships/image"/><Relationship Id="rId4" Target="https://leetcode.com/problems/longest-repeating-character-replacement/description/" TargetMode="External" Type="http://schemas.openxmlformats.org/officeDocument/2006/relationships/hyperlink"/></Relationships>
</file>

<file path=ppt/slides/_rels/slide4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53.png" Type="http://schemas.openxmlformats.org/officeDocument/2006/relationships/image"/><Relationship Id="rId4" Target="https://leetcode.com/problems/longest-substring-without-repeating-characters/description/" TargetMode="External" Type="http://schemas.openxmlformats.org/officeDocument/2006/relationships/hyperlink"/></Relationships>
</file>

<file path=ppt/slides/_rels/slide4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4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65.png" Type="http://schemas.openxmlformats.org/officeDocument/2006/relationships/image"/><Relationship Id="rId4" Target="https://leetcode.com/problems/longest-substring-without-repeating-characters/description/" TargetMode="External" Type="http://schemas.openxmlformats.org/officeDocument/2006/relationships/hyperlink"/></Relationships>
</file>

<file path=ppt/slides/_rels/slide4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https://leetcode.com/problems/permutation-in-string/" TargetMode="External" Type="http://schemas.openxmlformats.org/officeDocument/2006/relationships/hyperlink"/><Relationship Id="rId4" Target="https://leetcode.com/problems/fruit-into-baskets/" TargetMode="External" Type="http://schemas.openxmlformats.org/officeDocument/2006/relationships/hyperlink"/><Relationship Id="rId5" Target="https://leetcode.com/tag/sliding-window/" TargetMode="External" Type="http://schemas.openxmlformats.org/officeDocument/2006/relationships/hyperlink"/></Relationships>
</file>

<file path=ppt/slides/_rels/slide4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66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3642" y="2346166"/>
            <a:ext cx="15325516" cy="5747068"/>
          </a:xfrm>
          <a:custGeom>
            <a:avLst/>
            <a:gdLst/>
            <a:ahLst/>
            <a:cxnLst/>
            <a:rect r="r" b="b" t="t" l="l"/>
            <a:pathLst>
              <a:path h="5747068" w="15325516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1242" y="2193766"/>
            <a:ext cx="15325516" cy="5747068"/>
          </a:xfrm>
          <a:custGeom>
            <a:avLst/>
            <a:gdLst/>
            <a:ahLst/>
            <a:cxnLst/>
            <a:rect r="r" b="b" t="t" l="l"/>
            <a:pathLst>
              <a:path h="5747068" w="15325516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80600">
            <a:off x="-2095788" y="7351783"/>
            <a:ext cx="6248976" cy="3442617"/>
          </a:xfrm>
          <a:custGeom>
            <a:avLst/>
            <a:gdLst/>
            <a:ahLst/>
            <a:cxnLst/>
            <a:rect r="r" b="b" t="t" l="l"/>
            <a:pathLst>
              <a:path h="3442617" w="6248976">
                <a:moveTo>
                  <a:pt x="0" y="0"/>
                </a:moveTo>
                <a:lnTo>
                  <a:pt x="6248976" y="0"/>
                </a:lnTo>
                <a:lnTo>
                  <a:pt x="6248976" y="3442618"/>
                </a:lnTo>
                <a:lnTo>
                  <a:pt x="0" y="34426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35593">
            <a:off x="13604796" y="-974843"/>
            <a:ext cx="6158232" cy="3392626"/>
          </a:xfrm>
          <a:custGeom>
            <a:avLst/>
            <a:gdLst/>
            <a:ahLst/>
            <a:cxnLst/>
            <a:rect r="r" b="b" t="t" l="l"/>
            <a:pathLst>
              <a:path h="3392626" w="6158232">
                <a:moveTo>
                  <a:pt x="0" y="0"/>
                </a:moveTo>
                <a:lnTo>
                  <a:pt x="6158232" y="0"/>
                </a:lnTo>
                <a:lnTo>
                  <a:pt x="6158232" y="3392626"/>
                </a:lnTo>
                <a:lnTo>
                  <a:pt x="0" y="33926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60546" y="2849085"/>
            <a:ext cx="5438226" cy="6224007"/>
          </a:xfrm>
          <a:custGeom>
            <a:avLst/>
            <a:gdLst/>
            <a:ahLst/>
            <a:cxnLst/>
            <a:rect r="r" b="b" t="t" l="l"/>
            <a:pathLst>
              <a:path h="6224007" w="5438226">
                <a:moveTo>
                  <a:pt x="0" y="0"/>
                </a:moveTo>
                <a:lnTo>
                  <a:pt x="5438226" y="0"/>
                </a:lnTo>
                <a:lnTo>
                  <a:pt x="5438226" y="6224007"/>
                </a:lnTo>
                <a:lnTo>
                  <a:pt x="0" y="6224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68014" y="4402719"/>
            <a:ext cx="3831990" cy="459839"/>
          </a:xfrm>
          <a:custGeom>
            <a:avLst/>
            <a:gdLst/>
            <a:ahLst/>
            <a:cxnLst/>
            <a:rect r="r" b="b" t="t" l="l"/>
            <a:pathLst>
              <a:path h="459839" w="3831990">
                <a:moveTo>
                  <a:pt x="0" y="0"/>
                </a:moveTo>
                <a:lnTo>
                  <a:pt x="3831990" y="0"/>
                </a:lnTo>
                <a:lnTo>
                  <a:pt x="3831990" y="459838"/>
                </a:lnTo>
                <a:lnTo>
                  <a:pt x="0" y="4598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73908" y="6690641"/>
            <a:ext cx="8490450" cy="53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4"/>
              </a:lnSpc>
            </a:pPr>
            <a:r>
              <a:rPr lang="en-US" sz="3146" spc="-31">
                <a:solidFill>
                  <a:srgbClr val="000000"/>
                </a:solidFill>
                <a:latin typeface="DM Sans"/>
              </a:rPr>
              <a:t>Presented by IECSE Manipal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56685" y="3040237"/>
            <a:ext cx="8086638" cy="3003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73"/>
              </a:lnSpc>
            </a:pPr>
            <a:r>
              <a:rPr lang="en-US" sz="8552">
                <a:solidFill>
                  <a:srgbClr val="000000"/>
                </a:solidFill>
                <a:latin typeface="Repo Bold Bold"/>
              </a:rPr>
              <a:t>Arrays &amp; </a:t>
            </a:r>
          </a:p>
          <a:p>
            <a:pPr marL="0" indent="0" lvl="0">
              <a:lnSpc>
                <a:spcPts val="11973"/>
              </a:lnSpc>
              <a:spcBef>
                <a:spcPct val="0"/>
              </a:spcBef>
            </a:pPr>
            <a:r>
              <a:rPr lang="en-US" sz="8552">
                <a:solidFill>
                  <a:srgbClr val="000000"/>
                </a:solidFill>
                <a:latin typeface="Repo Bold Bold"/>
              </a:rPr>
              <a:t>Sliding Window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78623" y="2815166"/>
            <a:ext cx="12283179" cy="8017566"/>
          </a:xfrm>
          <a:custGeom>
            <a:avLst/>
            <a:gdLst/>
            <a:ahLst/>
            <a:cxnLst/>
            <a:rect r="r" b="b" t="t" l="l"/>
            <a:pathLst>
              <a:path h="8017566" w="12283179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79872" y="7218468"/>
            <a:ext cx="4616256" cy="4490358"/>
          </a:xfrm>
          <a:custGeom>
            <a:avLst/>
            <a:gdLst/>
            <a:ahLst/>
            <a:cxnLst/>
            <a:rect r="r" b="b" t="t" l="l"/>
            <a:pathLst>
              <a:path h="4490358" w="4616256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38448" y="1028700"/>
            <a:ext cx="10173956" cy="9258300"/>
          </a:xfrm>
          <a:custGeom>
            <a:avLst/>
            <a:gdLst/>
            <a:ahLst/>
            <a:cxnLst/>
            <a:rect r="r" b="b" t="t" l="l"/>
            <a:pathLst>
              <a:path h="9258300" w="10173956">
                <a:moveTo>
                  <a:pt x="0" y="0"/>
                </a:moveTo>
                <a:lnTo>
                  <a:pt x="10173956" y="0"/>
                </a:lnTo>
                <a:lnTo>
                  <a:pt x="10173956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99655" y="5107095"/>
            <a:ext cx="9251541" cy="415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5"/>
              </a:lnSpc>
            </a:pPr>
            <a:r>
              <a:rPr lang="en-US" sz="3932" spc="-39">
                <a:solidFill>
                  <a:srgbClr val="000000"/>
                </a:solidFill>
                <a:latin typeface="DM Sans Bold"/>
              </a:rPr>
              <a:t>A stack is a linear data structure that follows the principle of Last In First Out (LIFO). This means the last element inserted inside the stack is removed first.</a:t>
            </a:r>
          </a:p>
          <a:p>
            <a:pPr algn="ctr" marL="0" indent="0" lvl="0">
              <a:lnSpc>
                <a:spcPts val="5505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682695" y="1666127"/>
            <a:ext cx="13445332" cy="2340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770"/>
              </a:lnSpc>
              <a:spcBef>
                <a:spcPct val="0"/>
              </a:spcBef>
            </a:pPr>
            <a:r>
              <a:rPr lang="en-US" sz="13407">
                <a:solidFill>
                  <a:srgbClr val="000000"/>
                </a:solidFill>
                <a:latin typeface="Repo Bold Bold"/>
              </a:rPr>
              <a:t>Stack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683888">
            <a:off x="12570987" y="6653199"/>
            <a:ext cx="1857988" cy="3976240"/>
          </a:xfrm>
          <a:custGeom>
            <a:avLst/>
            <a:gdLst/>
            <a:ahLst/>
            <a:cxnLst/>
            <a:rect r="r" b="b" t="t" l="l"/>
            <a:pathLst>
              <a:path h="3976240" w="1857988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174348">
            <a:off x="-3201505" y="-569052"/>
            <a:ext cx="8162855" cy="4496991"/>
          </a:xfrm>
          <a:custGeom>
            <a:avLst/>
            <a:gdLst/>
            <a:ahLst/>
            <a:cxnLst/>
            <a:rect r="r" b="b" t="t" l="l"/>
            <a:pathLst>
              <a:path h="4496991" w="8162855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070" y="1434035"/>
            <a:ext cx="14837860" cy="7418930"/>
            <a:chOff x="0" y="0"/>
            <a:chExt cx="19783813" cy="98919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83813" cy="9891906"/>
            </a:xfrm>
            <a:custGeom>
              <a:avLst/>
              <a:gdLst/>
              <a:ahLst/>
              <a:cxnLst/>
              <a:rect r="r" b="b" t="t" l="l"/>
              <a:pathLst>
                <a:path h="9891906" w="19783813">
                  <a:moveTo>
                    <a:pt x="0" y="0"/>
                  </a:moveTo>
                  <a:lnTo>
                    <a:pt x="19783813" y="0"/>
                  </a:lnTo>
                  <a:lnTo>
                    <a:pt x="19783813" y="9891906"/>
                  </a:lnTo>
                  <a:lnTo>
                    <a:pt x="0" y="9891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42875" cap="rnd">
              <a:solidFill>
                <a:srgbClr val="000000"/>
              </a:solidFill>
              <a:prstDash val="sysDot"/>
              <a:round/>
            </a:ln>
          </p:spPr>
        </p:sp>
        <p:grpSp>
          <p:nvGrpSpPr>
            <p:cNvPr name="Group 5" id="5"/>
            <p:cNvGrpSpPr/>
            <p:nvPr/>
          </p:nvGrpSpPr>
          <p:grpSpPr>
            <a:xfrm rot="0">
              <a:off x="737593" y="880356"/>
              <a:ext cx="4114800" cy="1397536"/>
              <a:chOff x="0" y="0"/>
              <a:chExt cx="812800" cy="27605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276056"/>
              </a:xfrm>
              <a:custGeom>
                <a:avLst/>
                <a:gdLst/>
                <a:ahLst/>
                <a:cxnLst/>
                <a:rect r="r" b="b" t="t" l="l"/>
                <a:pathLst>
                  <a:path h="276056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76056"/>
                    </a:lnTo>
                    <a:lnTo>
                      <a:pt x="0" y="276056"/>
                    </a:lnTo>
                    <a:close/>
                  </a:path>
                </a:pathLst>
              </a:custGeom>
              <a:solidFill>
                <a:srgbClr val="E9E9E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812800" cy="3236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45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07920" y="2998215"/>
            <a:ext cx="11137301" cy="6260085"/>
          </a:xfrm>
          <a:custGeom>
            <a:avLst/>
            <a:gdLst/>
            <a:ahLst/>
            <a:cxnLst/>
            <a:rect r="r" b="b" t="t" l="l"/>
            <a:pathLst>
              <a:path h="6260085" w="11137301">
                <a:moveTo>
                  <a:pt x="0" y="0"/>
                </a:moveTo>
                <a:lnTo>
                  <a:pt x="11137301" y="0"/>
                </a:lnTo>
                <a:lnTo>
                  <a:pt x="11137301" y="6260085"/>
                </a:lnTo>
                <a:lnTo>
                  <a:pt x="0" y="62600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000941"/>
            <a:ext cx="18288000" cy="1531885"/>
            <a:chOff x="0" y="0"/>
            <a:chExt cx="4816593" cy="4034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403460"/>
            </a:xfrm>
            <a:custGeom>
              <a:avLst/>
              <a:gdLst/>
              <a:ahLst/>
              <a:cxnLst/>
              <a:rect r="r" b="b" t="t" l="l"/>
              <a:pathLst>
                <a:path h="40346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03460"/>
                  </a:lnTo>
                  <a:lnTo>
                    <a:pt x="0" y="403460"/>
                  </a:lnTo>
                  <a:close/>
                </a:path>
              </a:pathLst>
            </a:custGeom>
            <a:solidFill>
              <a:srgbClr val="F8DB5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451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403772" y="875782"/>
            <a:ext cx="13480457" cy="1700931"/>
            <a:chOff x="0" y="0"/>
            <a:chExt cx="4848191" cy="6117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48191" cy="611733"/>
            </a:xfrm>
            <a:custGeom>
              <a:avLst/>
              <a:gdLst/>
              <a:ahLst/>
              <a:cxnLst/>
              <a:rect r="r" b="b" t="t" l="l"/>
              <a:pathLst>
                <a:path h="611733" w="4848191">
                  <a:moveTo>
                    <a:pt x="19526" y="0"/>
                  </a:moveTo>
                  <a:lnTo>
                    <a:pt x="4828665" y="0"/>
                  </a:lnTo>
                  <a:cubicBezTo>
                    <a:pt x="4833844" y="0"/>
                    <a:pt x="4838810" y="2057"/>
                    <a:pt x="4842472" y="5719"/>
                  </a:cubicBezTo>
                  <a:cubicBezTo>
                    <a:pt x="4846134" y="9381"/>
                    <a:pt x="4848191" y="14348"/>
                    <a:pt x="4848191" y="19526"/>
                  </a:cubicBezTo>
                  <a:lnTo>
                    <a:pt x="4848191" y="592206"/>
                  </a:lnTo>
                  <a:cubicBezTo>
                    <a:pt x="4848191" y="597385"/>
                    <a:pt x="4846134" y="602352"/>
                    <a:pt x="4842472" y="606014"/>
                  </a:cubicBezTo>
                  <a:cubicBezTo>
                    <a:pt x="4838810" y="609676"/>
                    <a:pt x="4833844" y="611733"/>
                    <a:pt x="4828665" y="611733"/>
                  </a:cubicBezTo>
                  <a:lnTo>
                    <a:pt x="19526" y="611733"/>
                  </a:lnTo>
                  <a:cubicBezTo>
                    <a:pt x="14348" y="611733"/>
                    <a:pt x="9381" y="609676"/>
                    <a:pt x="5719" y="606014"/>
                  </a:cubicBezTo>
                  <a:cubicBezTo>
                    <a:pt x="2057" y="602352"/>
                    <a:pt x="0" y="597385"/>
                    <a:pt x="0" y="592206"/>
                  </a:cubicBezTo>
                  <a:lnTo>
                    <a:pt x="0" y="19526"/>
                  </a:lnTo>
                  <a:cubicBezTo>
                    <a:pt x="0" y="14348"/>
                    <a:pt x="2057" y="9381"/>
                    <a:pt x="5719" y="5719"/>
                  </a:cubicBezTo>
                  <a:cubicBezTo>
                    <a:pt x="9381" y="2057"/>
                    <a:pt x="14348" y="0"/>
                    <a:pt x="19526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4848191" cy="6212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403772" y="857250"/>
            <a:ext cx="1348045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Applications of Stacks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704479" y="3530872"/>
            <a:ext cx="11250706" cy="4515910"/>
            <a:chOff x="0" y="0"/>
            <a:chExt cx="5122816" cy="20562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22816" cy="2056242"/>
            </a:xfrm>
            <a:custGeom>
              <a:avLst/>
              <a:gdLst/>
              <a:ahLst/>
              <a:cxnLst/>
              <a:rect r="r" b="b" t="t" l="l"/>
              <a:pathLst>
                <a:path h="2056242" w="5122816">
                  <a:moveTo>
                    <a:pt x="41288" y="0"/>
                  </a:moveTo>
                  <a:lnTo>
                    <a:pt x="5081528" y="0"/>
                  </a:lnTo>
                  <a:cubicBezTo>
                    <a:pt x="5104331" y="0"/>
                    <a:pt x="5122816" y="18485"/>
                    <a:pt x="5122816" y="41288"/>
                  </a:cubicBezTo>
                  <a:lnTo>
                    <a:pt x="5122816" y="2014955"/>
                  </a:lnTo>
                  <a:cubicBezTo>
                    <a:pt x="5122816" y="2025905"/>
                    <a:pt x="5118466" y="2036406"/>
                    <a:pt x="5110723" y="2044149"/>
                  </a:cubicBezTo>
                  <a:cubicBezTo>
                    <a:pt x="5102980" y="2051892"/>
                    <a:pt x="5092479" y="2056242"/>
                    <a:pt x="5081528" y="2056242"/>
                  </a:cubicBezTo>
                  <a:lnTo>
                    <a:pt x="41288" y="2056242"/>
                  </a:lnTo>
                  <a:cubicBezTo>
                    <a:pt x="18485" y="2056242"/>
                    <a:pt x="0" y="2037757"/>
                    <a:pt x="0" y="2014955"/>
                  </a:cubicBezTo>
                  <a:lnTo>
                    <a:pt x="0" y="41288"/>
                  </a:lnTo>
                  <a:cubicBezTo>
                    <a:pt x="0" y="18485"/>
                    <a:pt x="18485" y="0"/>
                    <a:pt x="41288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5122816" cy="206576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704479" y="3962238"/>
            <a:ext cx="1125070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Undo and Redo in softwares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04479" y="5637085"/>
            <a:ext cx="11250706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Opening multiple window in the same application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78623" y="2815166"/>
            <a:ext cx="12283179" cy="8017566"/>
          </a:xfrm>
          <a:custGeom>
            <a:avLst/>
            <a:gdLst/>
            <a:ahLst/>
            <a:cxnLst/>
            <a:rect r="r" b="b" t="t" l="l"/>
            <a:pathLst>
              <a:path h="8017566" w="12283179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79872" y="7218468"/>
            <a:ext cx="4616256" cy="4490358"/>
          </a:xfrm>
          <a:custGeom>
            <a:avLst/>
            <a:gdLst/>
            <a:ahLst/>
            <a:cxnLst/>
            <a:rect r="r" b="b" t="t" l="l"/>
            <a:pathLst>
              <a:path h="4490358" w="4616256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38448" y="1028700"/>
            <a:ext cx="10173956" cy="9258300"/>
          </a:xfrm>
          <a:custGeom>
            <a:avLst/>
            <a:gdLst/>
            <a:ahLst/>
            <a:cxnLst/>
            <a:rect r="r" b="b" t="t" l="l"/>
            <a:pathLst>
              <a:path h="9258300" w="10173956">
                <a:moveTo>
                  <a:pt x="0" y="0"/>
                </a:moveTo>
                <a:lnTo>
                  <a:pt x="10173956" y="0"/>
                </a:lnTo>
                <a:lnTo>
                  <a:pt x="10173956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42705" y="5459943"/>
            <a:ext cx="7725311" cy="345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spc="-32">
                <a:solidFill>
                  <a:srgbClr val="000000"/>
                </a:solidFill>
                <a:latin typeface="DM Sans Bold"/>
              </a:rPr>
              <a:t>A Queue is defined as a linear data structure that is open at both ends and the operations are performed in First In First Out (FIFO) order.</a:t>
            </a:r>
          </a:p>
          <a:p>
            <a:pPr algn="ctr">
              <a:lnSpc>
                <a:spcPts val="4596"/>
              </a:lnSpc>
            </a:pPr>
          </a:p>
          <a:p>
            <a:pPr algn="ctr" marL="0" indent="0" lvl="0">
              <a:lnSpc>
                <a:spcPts val="4596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682695" y="1666127"/>
            <a:ext cx="13445332" cy="2340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770"/>
              </a:lnSpc>
              <a:spcBef>
                <a:spcPct val="0"/>
              </a:spcBef>
            </a:pPr>
            <a:r>
              <a:rPr lang="en-US" sz="13407">
                <a:solidFill>
                  <a:srgbClr val="000000"/>
                </a:solidFill>
                <a:latin typeface="Repo Bold Bold"/>
              </a:rPr>
              <a:t>Queue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683888">
            <a:off x="12096820" y="6329592"/>
            <a:ext cx="1857988" cy="3976240"/>
          </a:xfrm>
          <a:custGeom>
            <a:avLst/>
            <a:gdLst/>
            <a:ahLst/>
            <a:cxnLst/>
            <a:rect r="r" b="b" t="t" l="l"/>
            <a:pathLst>
              <a:path h="3976240" w="1857988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174348">
            <a:off x="-3201505" y="-569052"/>
            <a:ext cx="8162855" cy="4496991"/>
          </a:xfrm>
          <a:custGeom>
            <a:avLst/>
            <a:gdLst/>
            <a:ahLst/>
            <a:cxnLst/>
            <a:rect r="r" b="b" t="t" l="l"/>
            <a:pathLst>
              <a:path h="4496991" w="8162855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650402">
            <a:off x="9108326" y="-585149"/>
            <a:ext cx="12283179" cy="8017566"/>
          </a:xfrm>
          <a:custGeom>
            <a:avLst/>
            <a:gdLst/>
            <a:ahLst/>
            <a:cxnLst/>
            <a:rect r="r" b="b" t="t" l="l"/>
            <a:pathLst>
              <a:path h="8017566" w="12283179">
                <a:moveTo>
                  <a:pt x="0" y="0"/>
                </a:moveTo>
                <a:lnTo>
                  <a:pt x="12283179" y="0"/>
                </a:lnTo>
                <a:lnTo>
                  <a:pt x="12283179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253999">
            <a:off x="-5783946" y="588589"/>
            <a:ext cx="12688811" cy="8282333"/>
          </a:xfrm>
          <a:custGeom>
            <a:avLst/>
            <a:gdLst/>
            <a:ahLst/>
            <a:cxnLst/>
            <a:rect r="r" b="b" t="t" l="l"/>
            <a:pathLst>
              <a:path h="8282333" w="12688811">
                <a:moveTo>
                  <a:pt x="0" y="0"/>
                </a:moveTo>
                <a:lnTo>
                  <a:pt x="12688811" y="0"/>
                </a:lnTo>
                <a:lnTo>
                  <a:pt x="12688811" y="8282333"/>
                </a:lnTo>
                <a:lnTo>
                  <a:pt x="0" y="8282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1605" y="1338001"/>
            <a:ext cx="15824789" cy="7920299"/>
          </a:xfrm>
          <a:custGeom>
            <a:avLst/>
            <a:gdLst/>
            <a:ahLst/>
            <a:cxnLst/>
            <a:rect r="r" b="b" t="t" l="l"/>
            <a:pathLst>
              <a:path h="7920299" w="15824789">
                <a:moveTo>
                  <a:pt x="0" y="0"/>
                </a:moveTo>
                <a:lnTo>
                  <a:pt x="15824790" y="0"/>
                </a:lnTo>
                <a:lnTo>
                  <a:pt x="15824790" y="7920299"/>
                </a:lnTo>
                <a:lnTo>
                  <a:pt x="0" y="79202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53999">
            <a:off x="-5315706" y="2373340"/>
            <a:ext cx="12688811" cy="8282333"/>
          </a:xfrm>
          <a:custGeom>
            <a:avLst/>
            <a:gdLst/>
            <a:ahLst/>
            <a:cxnLst/>
            <a:rect r="r" b="b" t="t" l="l"/>
            <a:pathLst>
              <a:path h="8282333" w="12688811">
                <a:moveTo>
                  <a:pt x="0" y="0"/>
                </a:moveTo>
                <a:lnTo>
                  <a:pt x="12688812" y="0"/>
                </a:lnTo>
                <a:lnTo>
                  <a:pt x="12688812" y="8282333"/>
                </a:lnTo>
                <a:lnTo>
                  <a:pt x="0" y="8282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05778" y="829319"/>
            <a:ext cx="15276444" cy="8628362"/>
            <a:chOff x="0" y="0"/>
            <a:chExt cx="20368592" cy="115044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68592" cy="11504483"/>
            </a:xfrm>
            <a:custGeom>
              <a:avLst/>
              <a:gdLst/>
              <a:ahLst/>
              <a:cxnLst/>
              <a:rect r="r" b="b" t="t" l="l"/>
              <a:pathLst>
                <a:path h="11504483" w="20368592">
                  <a:moveTo>
                    <a:pt x="0" y="0"/>
                  </a:moveTo>
                  <a:lnTo>
                    <a:pt x="20368592" y="0"/>
                  </a:lnTo>
                  <a:lnTo>
                    <a:pt x="20368592" y="11504483"/>
                  </a:lnTo>
                  <a:lnTo>
                    <a:pt x="0" y="11504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15783818" y="814715"/>
              <a:ext cx="4114800" cy="2253255"/>
              <a:chOff x="0" y="0"/>
              <a:chExt cx="812800" cy="44508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445087"/>
              </a:xfrm>
              <a:custGeom>
                <a:avLst/>
                <a:gdLst/>
                <a:ahLst/>
                <a:cxnLst/>
                <a:rect r="r" b="b" t="t" l="l"/>
                <a:pathLst>
                  <a:path h="445087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445087"/>
                    </a:lnTo>
                    <a:lnTo>
                      <a:pt x="0" y="445087"/>
                    </a:lnTo>
                    <a:close/>
                  </a:path>
                </a:pathLst>
              </a:custGeom>
              <a:solidFill>
                <a:srgbClr val="CFD0EE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812800" cy="4927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45"/>
                  </a:lnSpc>
                </a:pPr>
              </a:p>
            </p:txBody>
          </p:sp>
        </p:grpSp>
      </p:grp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33817" y="164395"/>
            <a:ext cx="10943088" cy="9958210"/>
          </a:xfrm>
          <a:custGeom>
            <a:avLst/>
            <a:gdLst/>
            <a:ahLst/>
            <a:cxnLst/>
            <a:rect r="r" b="b" t="t" l="l"/>
            <a:pathLst>
              <a:path h="9958210" w="10943088">
                <a:moveTo>
                  <a:pt x="0" y="0"/>
                </a:moveTo>
                <a:lnTo>
                  <a:pt x="10943087" y="0"/>
                </a:lnTo>
                <a:lnTo>
                  <a:pt x="10943087" y="9958210"/>
                </a:lnTo>
                <a:lnTo>
                  <a:pt x="0" y="9958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248085">
            <a:off x="4844096" y="-713542"/>
            <a:ext cx="1835144" cy="3927351"/>
          </a:xfrm>
          <a:custGeom>
            <a:avLst/>
            <a:gdLst/>
            <a:ahLst/>
            <a:cxnLst/>
            <a:rect r="r" b="b" t="t" l="l"/>
            <a:pathLst>
              <a:path h="3927351" w="1835144">
                <a:moveTo>
                  <a:pt x="0" y="0"/>
                </a:moveTo>
                <a:lnTo>
                  <a:pt x="1835144" y="0"/>
                </a:lnTo>
                <a:lnTo>
                  <a:pt x="1835144" y="3927351"/>
                </a:lnTo>
                <a:lnTo>
                  <a:pt x="0" y="3927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82695" y="475292"/>
            <a:ext cx="13445332" cy="2340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770"/>
              </a:lnSpc>
              <a:spcBef>
                <a:spcPct val="0"/>
              </a:spcBef>
            </a:pPr>
            <a:r>
              <a:rPr lang="en-US" sz="13407">
                <a:solidFill>
                  <a:srgbClr val="000000"/>
                </a:solidFill>
                <a:latin typeface="Repo Bold Bold"/>
              </a:rPr>
              <a:t>Dequeue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34988" y="3549921"/>
            <a:ext cx="834074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T Hoves Bold"/>
              </a:rPr>
              <a:t>Or a Double-Ended Queue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38415" y="6256580"/>
            <a:ext cx="8133891" cy="2061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39"/>
              </a:lnSpc>
              <a:spcBef>
                <a:spcPct val="0"/>
              </a:spcBef>
            </a:pPr>
            <a:r>
              <a:rPr lang="en-US" sz="3957" spc="-39">
                <a:solidFill>
                  <a:srgbClr val="000000"/>
                </a:solidFill>
                <a:latin typeface="DM Sans Bold"/>
                <a:hlinkClick r:id="rId7" tooltip="http://en.wikipedia.org/wiki/Double-ended_queue"/>
              </a:rPr>
              <a:t>Deque </a:t>
            </a:r>
            <a:r>
              <a:rPr lang="en-US" sz="3957" spc="-39">
                <a:solidFill>
                  <a:srgbClr val="000000"/>
                </a:solidFill>
                <a:latin typeface="DM Sans Bold"/>
              </a:rPr>
              <a:t>is a generalized version of </a:t>
            </a:r>
            <a:r>
              <a:rPr lang="en-US" sz="3957" spc="-39">
                <a:solidFill>
                  <a:srgbClr val="000000"/>
                </a:solidFill>
                <a:latin typeface="DM Sans Bold"/>
                <a:hlinkClick r:id="rId8" tooltip="https://www.geeksforgeeks.org/queue-set-1introduction-and-array-implementation/"/>
              </a:rPr>
              <a:t>Queue data structure </a:t>
            </a:r>
            <a:r>
              <a:rPr lang="en-US" sz="3957" spc="-39">
                <a:solidFill>
                  <a:srgbClr val="000000"/>
                </a:solidFill>
                <a:latin typeface="DM Sans Bold"/>
              </a:rPr>
              <a:t>that allows insert and delete at both ends.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562141">
            <a:off x="-678102" y="-3423533"/>
            <a:ext cx="18968292" cy="12381122"/>
          </a:xfrm>
          <a:custGeom>
            <a:avLst/>
            <a:gdLst/>
            <a:ahLst/>
            <a:cxnLst/>
            <a:rect r="r" b="b" t="t" l="l"/>
            <a:pathLst>
              <a:path h="12381122" w="18968292">
                <a:moveTo>
                  <a:pt x="0" y="0"/>
                </a:moveTo>
                <a:lnTo>
                  <a:pt x="18968292" y="0"/>
                </a:lnTo>
                <a:lnTo>
                  <a:pt x="18968292" y="12381121"/>
                </a:lnTo>
                <a:lnTo>
                  <a:pt x="0" y="123811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442048">
            <a:off x="28307" y="2202442"/>
            <a:ext cx="18595404" cy="12137728"/>
          </a:xfrm>
          <a:custGeom>
            <a:avLst/>
            <a:gdLst/>
            <a:ahLst/>
            <a:cxnLst/>
            <a:rect r="r" b="b" t="t" l="l"/>
            <a:pathLst>
              <a:path h="12137728" w="18595404">
                <a:moveTo>
                  <a:pt x="0" y="0"/>
                </a:moveTo>
                <a:lnTo>
                  <a:pt x="18595404" y="0"/>
                </a:lnTo>
                <a:lnTo>
                  <a:pt x="18595404" y="12137727"/>
                </a:lnTo>
                <a:lnTo>
                  <a:pt x="0" y="121377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9406" y="3772190"/>
            <a:ext cx="16409894" cy="5879578"/>
          </a:xfrm>
          <a:custGeom>
            <a:avLst/>
            <a:gdLst/>
            <a:ahLst/>
            <a:cxnLst/>
            <a:rect r="r" b="b" t="t" l="l"/>
            <a:pathLst>
              <a:path h="5879578" w="16409894">
                <a:moveTo>
                  <a:pt x="0" y="0"/>
                </a:moveTo>
                <a:lnTo>
                  <a:pt x="16409894" y="0"/>
                </a:lnTo>
                <a:lnTo>
                  <a:pt x="16409894" y="5879578"/>
                </a:lnTo>
                <a:lnTo>
                  <a:pt x="0" y="58795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52" r="0" b="-552"/>
            </a:stretch>
          </a:blipFill>
          <a:ln w="85725" cap="rnd">
            <a:solidFill>
              <a:srgbClr val="000000"/>
            </a:solidFill>
            <a:prstDash val="solid"/>
            <a:round/>
          </a:ln>
        </p:spPr>
      </p:sp>
      <p:grpSp>
        <p:nvGrpSpPr>
          <p:cNvPr name="Group 6" id="6"/>
          <p:cNvGrpSpPr/>
          <p:nvPr/>
        </p:nvGrpSpPr>
        <p:grpSpPr>
          <a:xfrm rot="0">
            <a:off x="1917434" y="386738"/>
            <a:ext cx="13777221" cy="1375128"/>
            <a:chOff x="0" y="0"/>
            <a:chExt cx="18369628" cy="183350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8369628" cy="1833503"/>
              <a:chOff x="0" y="0"/>
              <a:chExt cx="5463882" cy="545359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463882" cy="545359"/>
              </a:xfrm>
              <a:custGeom>
                <a:avLst/>
                <a:gdLst/>
                <a:ahLst/>
                <a:cxnLst/>
                <a:rect r="r" b="b" t="t" l="l"/>
                <a:pathLst>
                  <a:path h="545359" w="5463882">
                    <a:moveTo>
                      <a:pt x="21936" y="0"/>
                    </a:moveTo>
                    <a:lnTo>
                      <a:pt x="5441946" y="0"/>
                    </a:lnTo>
                    <a:cubicBezTo>
                      <a:pt x="5454061" y="0"/>
                      <a:pt x="5463882" y="9821"/>
                      <a:pt x="5463882" y="21936"/>
                    </a:cubicBezTo>
                    <a:lnTo>
                      <a:pt x="5463882" y="523423"/>
                    </a:lnTo>
                    <a:cubicBezTo>
                      <a:pt x="5463882" y="535538"/>
                      <a:pt x="5454061" y="545359"/>
                      <a:pt x="5441946" y="545359"/>
                    </a:cubicBezTo>
                    <a:lnTo>
                      <a:pt x="21936" y="545359"/>
                    </a:lnTo>
                    <a:cubicBezTo>
                      <a:pt x="16118" y="545359"/>
                      <a:pt x="10539" y="543048"/>
                      <a:pt x="6425" y="538934"/>
                    </a:cubicBezTo>
                    <a:cubicBezTo>
                      <a:pt x="2311" y="534821"/>
                      <a:pt x="0" y="529241"/>
                      <a:pt x="0" y="523423"/>
                    </a:cubicBezTo>
                    <a:lnTo>
                      <a:pt x="0" y="21936"/>
                    </a:lnTo>
                    <a:cubicBezTo>
                      <a:pt x="0" y="16118"/>
                      <a:pt x="2311" y="10539"/>
                      <a:pt x="6425" y="6425"/>
                    </a:cubicBezTo>
                    <a:cubicBezTo>
                      <a:pt x="10539" y="2311"/>
                      <a:pt x="16118" y="0"/>
                      <a:pt x="21936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9525"/>
                <a:ext cx="5463882" cy="55488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7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08778" y="196360"/>
              <a:ext cx="17752071" cy="1326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58"/>
                </a:lnSpc>
              </a:pPr>
              <a:r>
                <a:rPr lang="en-US" sz="5970">
                  <a:solidFill>
                    <a:srgbClr val="000000"/>
                  </a:solidFill>
                  <a:latin typeface="Canva Sans Bold"/>
                </a:rPr>
                <a:t>There are 4 processes in a DEQueue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85843" y="2285740"/>
            <a:ext cx="18080333" cy="962575"/>
            <a:chOff x="0" y="0"/>
            <a:chExt cx="24107110" cy="1283433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022344" y="0"/>
              <a:ext cx="5374451" cy="1283433"/>
              <a:chOff x="0" y="0"/>
              <a:chExt cx="2279980" cy="54446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279980" cy="544465"/>
              </a:xfrm>
              <a:custGeom>
                <a:avLst/>
                <a:gdLst/>
                <a:ahLst/>
                <a:cxnLst/>
                <a:rect r="r" b="b" t="t" l="l"/>
                <a:pathLst>
                  <a:path h="544465" w="2279980">
                    <a:moveTo>
                      <a:pt x="52568" y="0"/>
                    </a:moveTo>
                    <a:lnTo>
                      <a:pt x="2227412" y="0"/>
                    </a:lnTo>
                    <a:cubicBezTo>
                      <a:pt x="2241354" y="0"/>
                      <a:pt x="2254725" y="5538"/>
                      <a:pt x="2264583" y="15397"/>
                    </a:cubicBezTo>
                    <a:cubicBezTo>
                      <a:pt x="2274442" y="25255"/>
                      <a:pt x="2279980" y="38626"/>
                      <a:pt x="2279980" y="52568"/>
                    </a:cubicBezTo>
                    <a:lnTo>
                      <a:pt x="2279980" y="491897"/>
                    </a:lnTo>
                    <a:cubicBezTo>
                      <a:pt x="2279980" y="505839"/>
                      <a:pt x="2274442" y="519210"/>
                      <a:pt x="2264583" y="529068"/>
                    </a:cubicBezTo>
                    <a:cubicBezTo>
                      <a:pt x="2254725" y="538927"/>
                      <a:pt x="2241354" y="544465"/>
                      <a:pt x="2227412" y="544465"/>
                    </a:cubicBezTo>
                    <a:lnTo>
                      <a:pt x="52568" y="544465"/>
                    </a:lnTo>
                    <a:cubicBezTo>
                      <a:pt x="23536" y="544465"/>
                      <a:pt x="0" y="520929"/>
                      <a:pt x="0" y="491897"/>
                    </a:cubicBezTo>
                    <a:lnTo>
                      <a:pt x="0" y="52568"/>
                    </a:lnTo>
                    <a:cubicBezTo>
                      <a:pt x="0" y="23536"/>
                      <a:pt x="23536" y="0"/>
                      <a:pt x="52568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0"/>
                <a:ext cx="2279980" cy="544465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69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69685"/>
              <a:ext cx="7419139" cy="6439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7"/>
                </a:lnSpc>
              </a:pPr>
              <a:r>
                <a:rPr lang="en-US" sz="2898">
                  <a:solidFill>
                    <a:srgbClr val="000000"/>
                  </a:solidFill>
                  <a:latin typeface="Canva Sans Bold"/>
                </a:rPr>
                <a:t>Enqueue at the front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12104072" y="0"/>
              <a:ext cx="5374451" cy="1283433"/>
              <a:chOff x="0" y="0"/>
              <a:chExt cx="2279980" cy="54446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279980" cy="544465"/>
              </a:xfrm>
              <a:custGeom>
                <a:avLst/>
                <a:gdLst/>
                <a:ahLst/>
                <a:cxnLst/>
                <a:rect r="r" b="b" t="t" l="l"/>
                <a:pathLst>
                  <a:path h="544465" w="2279980">
                    <a:moveTo>
                      <a:pt x="60299" y="0"/>
                    </a:moveTo>
                    <a:lnTo>
                      <a:pt x="2219681" y="0"/>
                    </a:lnTo>
                    <a:cubicBezTo>
                      <a:pt x="2235673" y="0"/>
                      <a:pt x="2251010" y="6353"/>
                      <a:pt x="2262319" y="17661"/>
                    </a:cubicBezTo>
                    <a:cubicBezTo>
                      <a:pt x="2273627" y="28969"/>
                      <a:pt x="2279980" y="44307"/>
                      <a:pt x="2279980" y="60299"/>
                    </a:cubicBezTo>
                    <a:lnTo>
                      <a:pt x="2279980" y="484166"/>
                    </a:lnTo>
                    <a:cubicBezTo>
                      <a:pt x="2279980" y="517468"/>
                      <a:pt x="2252983" y="544465"/>
                      <a:pt x="2219681" y="544465"/>
                    </a:cubicBezTo>
                    <a:lnTo>
                      <a:pt x="60299" y="544465"/>
                    </a:lnTo>
                    <a:cubicBezTo>
                      <a:pt x="26997" y="544465"/>
                      <a:pt x="0" y="517468"/>
                      <a:pt x="0" y="484166"/>
                    </a:cubicBezTo>
                    <a:lnTo>
                      <a:pt x="0" y="60299"/>
                    </a:lnTo>
                    <a:cubicBezTo>
                      <a:pt x="0" y="26997"/>
                      <a:pt x="26997" y="0"/>
                      <a:pt x="60299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571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0"/>
                <a:ext cx="2279980" cy="544465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69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1081728" y="269685"/>
              <a:ext cx="7419139" cy="6439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7"/>
                </a:lnSpc>
              </a:pPr>
              <a:r>
                <a:rPr lang="en-US" sz="2898">
                  <a:solidFill>
                    <a:srgbClr val="000000"/>
                  </a:solidFill>
                  <a:latin typeface="Canva Sans Bold"/>
                </a:rPr>
                <a:t>Dequeue at the front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17710315" y="0"/>
              <a:ext cx="5374451" cy="1283433"/>
              <a:chOff x="0" y="0"/>
              <a:chExt cx="2279980" cy="54446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279980" cy="544465"/>
              </a:xfrm>
              <a:custGeom>
                <a:avLst/>
                <a:gdLst/>
                <a:ahLst/>
                <a:cxnLst/>
                <a:rect r="r" b="b" t="t" l="l"/>
                <a:pathLst>
                  <a:path h="544465" w="2279980">
                    <a:moveTo>
                      <a:pt x="60299" y="0"/>
                    </a:moveTo>
                    <a:lnTo>
                      <a:pt x="2219681" y="0"/>
                    </a:lnTo>
                    <a:cubicBezTo>
                      <a:pt x="2235673" y="0"/>
                      <a:pt x="2251010" y="6353"/>
                      <a:pt x="2262319" y="17661"/>
                    </a:cubicBezTo>
                    <a:cubicBezTo>
                      <a:pt x="2273627" y="28969"/>
                      <a:pt x="2279980" y="44307"/>
                      <a:pt x="2279980" y="60299"/>
                    </a:cubicBezTo>
                    <a:lnTo>
                      <a:pt x="2279980" y="484166"/>
                    </a:lnTo>
                    <a:cubicBezTo>
                      <a:pt x="2279980" y="517468"/>
                      <a:pt x="2252983" y="544465"/>
                      <a:pt x="2219681" y="544465"/>
                    </a:cubicBezTo>
                    <a:lnTo>
                      <a:pt x="60299" y="544465"/>
                    </a:lnTo>
                    <a:cubicBezTo>
                      <a:pt x="26997" y="544465"/>
                      <a:pt x="0" y="517468"/>
                      <a:pt x="0" y="484166"/>
                    </a:cubicBezTo>
                    <a:lnTo>
                      <a:pt x="0" y="60299"/>
                    </a:lnTo>
                    <a:cubicBezTo>
                      <a:pt x="0" y="26997"/>
                      <a:pt x="26997" y="0"/>
                      <a:pt x="60299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571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0"/>
                <a:ext cx="2279980" cy="544465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69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16687971" y="269685"/>
              <a:ext cx="7419139" cy="6439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7"/>
                </a:lnSpc>
              </a:pPr>
              <a:r>
                <a:rPr lang="en-US" sz="2898">
                  <a:solidFill>
                    <a:srgbClr val="000000"/>
                  </a:solidFill>
                  <a:latin typeface="Canva Sans Bold"/>
                </a:rPr>
                <a:t>Dequeue at the rear</a:t>
              </a:r>
            </a:p>
          </p:txBody>
        </p:sp>
        <p:grpSp>
          <p:nvGrpSpPr>
            <p:cNvPr name="Group 24" id="24"/>
            <p:cNvGrpSpPr/>
            <p:nvPr/>
          </p:nvGrpSpPr>
          <p:grpSpPr>
            <a:xfrm rot="0">
              <a:off x="6529834" y="0"/>
              <a:ext cx="5374451" cy="1283433"/>
              <a:chOff x="0" y="0"/>
              <a:chExt cx="2279980" cy="54446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279980" cy="544465"/>
              </a:xfrm>
              <a:custGeom>
                <a:avLst/>
                <a:gdLst/>
                <a:ahLst/>
                <a:cxnLst/>
                <a:rect r="r" b="b" t="t" l="l"/>
                <a:pathLst>
                  <a:path h="544465" w="2279980">
                    <a:moveTo>
                      <a:pt x="60299" y="0"/>
                    </a:moveTo>
                    <a:lnTo>
                      <a:pt x="2219681" y="0"/>
                    </a:lnTo>
                    <a:cubicBezTo>
                      <a:pt x="2235673" y="0"/>
                      <a:pt x="2251010" y="6353"/>
                      <a:pt x="2262319" y="17661"/>
                    </a:cubicBezTo>
                    <a:cubicBezTo>
                      <a:pt x="2273627" y="28969"/>
                      <a:pt x="2279980" y="44307"/>
                      <a:pt x="2279980" y="60299"/>
                    </a:cubicBezTo>
                    <a:lnTo>
                      <a:pt x="2279980" y="484166"/>
                    </a:lnTo>
                    <a:cubicBezTo>
                      <a:pt x="2279980" y="517468"/>
                      <a:pt x="2252983" y="544465"/>
                      <a:pt x="2219681" y="544465"/>
                    </a:cubicBezTo>
                    <a:lnTo>
                      <a:pt x="60299" y="544465"/>
                    </a:lnTo>
                    <a:cubicBezTo>
                      <a:pt x="26997" y="544465"/>
                      <a:pt x="0" y="517468"/>
                      <a:pt x="0" y="484166"/>
                    </a:cubicBezTo>
                    <a:lnTo>
                      <a:pt x="0" y="60299"/>
                    </a:lnTo>
                    <a:cubicBezTo>
                      <a:pt x="0" y="26997"/>
                      <a:pt x="26997" y="0"/>
                      <a:pt x="60299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571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0"/>
                <a:ext cx="2279980" cy="544465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69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5507490" y="269685"/>
              <a:ext cx="7419139" cy="6439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7"/>
                </a:lnSpc>
              </a:pPr>
              <a:r>
                <a:rPr lang="en-US" sz="2898">
                  <a:solidFill>
                    <a:srgbClr val="000000"/>
                  </a:solidFill>
                  <a:latin typeface="Canva Sans Bold"/>
                </a:rPr>
                <a:t>Enqueue at the rear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90341" y="6396234"/>
            <a:ext cx="5183644" cy="5042272"/>
          </a:xfrm>
          <a:custGeom>
            <a:avLst/>
            <a:gdLst/>
            <a:ahLst/>
            <a:cxnLst/>
            <a:rect r="r" b="b" t="t" l="l"/>
            <a:pathLst>
              <a:path h="5042272" w="5183644">
                <a:moveTo>
                  <a:pt x="0" y="0"/>
                </a:moveTo>
                <a:lnTo>
                  <a:pt x="5183643" y="0"/>
                </a:lnTo>
                <a:lnTo>
                  <a:pt x="5183643" y="5042272"/>
                </a:lnTo>
                <a:lnTo>
                  <a:pt x="0" y="5042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88413" y="328790"/>
            <a:ext cx="10943088" cy="9958210"/>
          </a:xfrm>
          <a:custGeom>
            <a:avLst/>
            <a:gdLst/>
            <a:ahLst/>
            <a:cxnLst/>
            <a:rect r="r" b="b" t="t" l="l"/>
            <a:pathLst>
              <a:path h="9958210" w="10943088">
                <a:moveTo>
                  <a:pt x="0" y="0"/>
                </a:moveTo>
                <a:lnTo>
                  <a:pt x="10943087" y="0"/>
                </a:lnTo>
                <a:lnTo>
                  <a:pt x="10943087" y="9958210"/>
                </a:lnTo>
                <a:lnTo>
                  <a:pt x="0" y="99582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248085">
            <a:off x="4615525" y="-898122"/>
            <a:ext cx="1835144" cy="3927351"/>
          </a:xfrm>
          <a:custGeom>
            <a:avLst/>
            <a:gdLst/>
            <a:ahLst/>
            <a:cxnLst/>
            <a:rect r="r" b="b" t="t" l="l"/>
            <a:pathLst>
              <a:path h="3927351" w="1835144">
                <a:moveTo>
                  <a:pt x="0" y="0"/>
                </a:moveTo>
                <a:lnTo>
                  <a:pt x="1835144" y="0"/>
                </a:lnTo>
                <a:lnTo>
                  <a:pt x="1835144" y="3927351"/>
                </a:lnTo>
                <a:lnTo>
                  <a:pt x="0" y="39273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36065" y="1008740"/>
            <a:ext cx="11247783" cy="195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740"/>
              </a:lnSpc>
              <a:spcBef>
                <a:spcPct val="0"/>
              </a:spcBef>
            </a:pPr>
            <a:r>
              <a:rPr lang="en-US" sz="11243">
                <a:solidFill>
                  <a:srgbClr val="000000"/>
                </a:solidFill>
                <a:latin typeface="Repo Bold Bold"/>
              </a:rPr>
              <a:t>Priority Queue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50903" y="5811539"/>
            <a:ext cx="8786194" cy="222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84"/>
              </a:lnSpc>
              <a:spcBef>
                <a:spcPct val="0"/>
              </a:spcBef>
            </a:pPr>
            <a:r>
              <a:rPr lang="en-US" sz="4274" spc="-42">
                <a:solidFill>
                  <a:srgbClr val="000000"/>
                </a:solidFill>
                <a:latin typeface="DM Sans Bold"/>
                <a:hlinkClick r:id="rId9" tooltip="http://en.wikipedia.org/wiki/Double-ended_queue"/>
              </a:rPr>
              <a:t>A priority queue is a special type of queue in which each element is associated with a priority value. </a:t>
            </a:r>
          </a:p>
        </p:txBody>
      </p:sp>
    </p:spTree>
  </p:cSld>
  <p:clrMapOvr>
    <a:masterClrMapping/>
  </p:clrMapOvr>
  <p:transition spd="slow">
    <p:cover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80808" y="1028700"/>
            <a:ext cx="10280408" cy="8806867"/>
            <a:chOff x="0" y="0"/>
            <a:chExt cx="2707597" cy="23195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7597" cy="2319504"/>
            </a:xfrm>
            <a:custGeom>
              <a:avLst/>
              <a:gdLst/>
              <a:ahLst/>
              <a:cxnLst/>
              <a:rect r="r" b="b" t="t" l="l"/>
              <a:pathLst>
                <a:path h="2319504" w="2707597">
                  <a:moveTo>
                    <a:pt x="0" y="0"/>
                  </a:moveTo>
                  <a:lnTo>
                    <a:pt x="2707597" y="0"/>
                  </a:lnTo>
                  <a:lnTo>
                    <a:pt x="2707597" y="2319504"/>
                  </a:lnTo>
                  <a:lnTo>
                    <a:pt x="0" y="231950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707597" cy="2367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180808" y="740066"/>
            <a:ext cx="9926385" cy="8806867"/>
          </a:xfrm>
          <a:custGeom>
            <a:avLst/>
            <a:gdLst/>
            <a:ahLst/>
            <a:cxnLst/>
            <a:rect r="r" b="b" t="t" l="l"/>
            <a:pathLst>
              <a:path h="8806867" w="9926385">
                <a:moveTo>
                  <a:pt x="0" y="0"/>
                </a:moveTo>
                <a:lnTo>
                  <a:pt x="9926384" y="0"/>
                </a:lnTo>
                <a:lnTo>
                  <a:pt x="9926384" y="8806868"/>
                </a:lnTo>
                <a:lnTo>
                  <a:pt x="0" y="8806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35593">
            <a:off x="10939918" y="-3357422"/>
            <a:ext cx="10108522" cy="5568877"/>
          </a:xfrm>
          <a:custGeom>
            <a:avLst/>
            <a:gdLst/>
            <a:ahLst/>
            <a:cxnLst/>
            <a:rect r="r" b="b" t="t" l="l"/>
            <a:pathLst>
              <a:path h="5568877" w="10108522">
                <a:moveTo>
                  <a:pt x="0" y="0"/>
                </a:moveTo>
                <a:lnTo>
                  <a:pt x="10108522" y="0"/>
                </a:lnTo>
                <a:lnTo>
                  <a:pt x="10108522" y="5568877"/>
                </a:lnTo>
                <a:lnTo>
                  <a:pt x="0" y="5568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80600">
            <a:off x="-4130358" y="7517179"/>
            <a:ext cx="7251066" cy="3994678"/>
          </a:xfrm>
          <a:custGeom>
            <a:avLst/>
            <a:gdLst/>
            <a:ahLst/>
            <a:cxnLst/>
            <a:rect r="r" b="b" t="t" l="l"/>
            <a:pathLst>
              <a:path h="3994678" w="7251066">
                <a:moveTo>
                  <a:pt x="0" y="0"/>
                </a:moveTo>
                <a:lnTo>
                  <a:pt x="7251066" y="0"/>
                </a:lnTo>
                <a:lnTo>
                  <a:pt x="7251066" y="3994678"/>
                </a:lnTo>
                <a:lnTo>
                  <a:pt x="0" y="399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00592" y="1121831"/>
            <a:ext cx="5237748" cy="8158178"/>
            <a:chOff x="0" y="0"/>
            <a:chExt cx="1629461" cy="25380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29461" cy="2538005"/>
            </a:xfrm>
            <a:custGeom>
              <a:avLst/>
              <a:gdLst/>
              <a:ahLst/>
              <a:cxnLst/>
              <a:rect r="r" b="b" t="t" l="l"/>
              <a:pathLst>
                <a:path h="2538005" w="1629461">
                  <a:moveTo>
                    <a:pt x="50255" y="0"/>
                  </a:moveTo>
                  <a:lnTo>
                    <a:pt x="1579205" y="0"/>
                  </a:lnTo>
                  <a:cubicBezTo>
                    <a:pt x="1606961" y="0"/>
                    <a:pt x="1629461" y="22500"/>
                    <a:pt x="1629461" y="50255"/>
                  </a:cubicBezTo>
                  <a:lnTo>
                    <a:pt x="1629461" y="2487749"/>
                  </a:lnTo>
                  <a:cubicBezTo>
                    <a:pt x="1629461" y="2515505"/>
                    <a:pt x="1606961" y="2538005"/>
                    <a:pt x="1579205" y="2538005"/>
                  </a:cubicBezTo>
                  <a:lnTo>
                    <a:pt x="50255" y="2538005"/>
                  </a:lnTo>
                  <a:cubicBezTo>
                    <a:pt x="22500" y="2538005"/>
                    <a:pt x="0" y="2515505"/>
                    <a:pt x="0" y="2487749"/>
                  </a:cubicBezTo>
                  <a:lnTo>
                    <a:pt x="0" y="50255"/>
                  </a:lnTo>
                  <a:cubicBezTo>
                    <a:pt x="0" y="22500"/>
                    <a:pt x="22500" y="0"/>
                    <a:pt x="50255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629461" cy="25475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514760" y="2201611"/>
            <a:ext cx="5223580" cy="0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975951" y="2729440"/>
            <a:ext cx="4289910" cy="4289910"/>
            <a:chOff x="0" y="0"/>
            <a:chExt cx="14840029" cy="148400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223" t="0" r="223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5049731" y="1540633"/>
            <a:ext cx="1074794" cy="268698"/>
          </a:xfrm>
          <a:custGeom>
            <a:avLst/>
            <a:gdLst/>
            <a:ahLst/>
            <a:cxnLst/>
            <a:rect r="r" b="b" t="t" l="l"/>
            <a:pathLst>
              <a:path h="268698" w="1074794">
                <a:moveTo>
                  <a:pt x="0" y="0"/>
                </a:moveTo>
                <a:lnTo>
                  <a:pt x="1074794" y="0"/>
                </a:lnTo>
                <a:lnTo>
                  <a:pt x="1074794" y="268699"/>
                </a:lnTo>
                <a:lnTo>
                  <a:pt x="0" y="2686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046619" y="7031679"/>
            <a:ext cx="4148574" cy="1429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9"/>
              </a:lnSpc>
            </a:pPr>
            <a:r>
              <a:rPr lang="en-US" sz="4092">
                <a:solidFill>
                  <a:srgbClr val="000000"/>
                </a:solidFill>
                <a:latin typeface="DM Sans Bold"/>
              </a:rPr>
              <a:t>Anuj </a:t>
            </a:r>
          </a:p>
          <a:p>
            <a:pPr algn="ctr">
              <a:lnSpc>
                <a:spcPts val="5729"/>
              </a:lnSpc>
              <a:spcBef>
                <a:spcPct val="0"/>
              </a:spcBef>
            </a:pPr>
            <a:r>
              <a:rPr lang="en-US" sz="4092">
                <a:solidFill>
                  <a:srgbClr val="000000"/>
                </a:solidFill>
                <a:latin typeface="DM Sans Bold"/>
              </a:rPr>
              <a:t>Kamath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6619" y="8394577"/>
            <a:ext cx="41485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Italics"/>
              </a:rPr>
              <a:t>2nd Year, CSE AIML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993627" y="1028700"/>
            <a:ext cx="5237748" cy="8158178"/>
            <a:chOff x="0" y="0"/>
            <a:chExt cx="1629461" cy="25380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29461" cy="2538005"/>
            </a:xfrm>
            <a:custGeom>
              <a:avLst/>
              <a:gdLst/>
              <a:ahLst/>
              <a:cxnLst/>
              <a:rect r="r" b="b" t="t" l="l"/>
              <a:pathLst>
                <a:path h="2538005" w="1629461">
                  <a:moveTo>
                    <a:pt x="50255" y="0"/>
                  </a:moveTo>
                  <a:lnTo>
                    <a:pt x="1579205" y="0"/>
                  </a:lnTo>
                  <a:cubicBezTo>
                    <a:pt x="1606961" y="0"/>
                    <a:pt x="1629461" y="22500"/>
                    <a:pt x="1629461" y="50255"/>
                  </a:cubicBezTo>
                  <a:lnTo>
                    <a:pt x="1629461" y="2487749"/>
                  </a:lnTo>
                  <a:cubicBezTo>
                    <a:pt x="1629461" y="2515505"/>
                    <a:pt x="1606961" y="2538005"/>
                    <a:pt x="1579205" y="2538005"/>
                  </a:cubicBezTo>
                  <a:lnTo>
                    <a:pt x="50255" y="2538005"/>
                  </a:lnTo>
                  <a:cubicBezTo>
                    <a:pt x="22500" y="2538005"/>
                    <a:pt x="0" y="2515505"/>
                    <a:pt x="0" y="2487749"/>
                  </a:cubicBezTo>
                  <a:lnTo>
                    <a:pt x="0" y="50255"/>
                  </a:lnTo>
                  <a:cubicBezTo>
                    <a:pt x="0" y="22500"/>
                    <a:pt x="22500" y="0"/>
                    <a:pt x="50255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1629461" cy="25475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 flipV="true">
            <a:off x="12035720" y="2198300"/>
            <a:ext cx="5223580" cy="0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2468986" y="2636308"/>
            <a:ext cx="4289910" cy="4289910"/>
            <a:chOff x="0" y="0"/>
            <a:chExt cx="14840029" cy="1484002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223" t="-9700" r="223" b="-970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5684102" y="1491452"/>
            <a:ext cx="1074794" cy="268698"/>
          </a:xfrm>
          <a:custGeom>
            <a:avLst/>
            <a:gdLst/>
            <a:ahLst/>
            <a:cxnLst/>
            <a:rect r="r" b="b" t="t" l="l"/>
            <a:pathLst>
              <a:path h="268698" w="1074794">
                <a:moveTo>
                  <a:pt x="0" y="0"/>
                </a:moveTo>
                <a:lnTo>
                  <a:pt x="1074794" y="0"/>
                </a:lnTo>
                <a:lnTo>
                  <a:pt x="1074794" y="268698"/>
                </a:lnTo>
                <a:lnTo>
                  <a:pt x="0" y="2686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37225" y="6923178"/>
            <a:ext cx="8753433" cy="142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5"/>
              </a:lnSpc>
            </a:pPr>
            <a:r>
              <a:rPr lang="en-US" sz="4089">
                <a:solidFill>
                  <a:srgbClr val="000000"/>
                </a:solidFill>
                <a:latin typeface="DM Sans Bold"/>
              </a:rPr>
              <a:t>Pragadeeshwar </a:t>
            </a:r>
          </a:p>
          <a:p>
            <a:pPr algn="ctr">
              <a:lnSpc>
                <a:spcPts val="5725"/>
              </a:lnSpc>
              <a:spcBef>
                <a:spcPct val="0"/>
              </a:spcBef>
            </a:pPr>
            <a:r>
              <a:rPr lang="en-US" sz="4089">
                <a:solidFill>
                  <a:srgbClr val="000000"/>
                </a:solidFill>
                <a:latin typeface="DM Sans Bold"/>
              </a:rPr>
              <a:t>Kannan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610322" y="8394577"/>
            <a:ext cx="41485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Italics"/>
              </a:rPr>
              <a:t>2nd Year, CCE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076999" y="4258155"/>
            <a:ext cx="2709424" cy="2076474"/>
            <a:chOff x="0" y="0"/>
            <a:chExt cx="974433" cy="74679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74433" cy="746796"/>
            </a:xfrm>
            <a:custGeom>
              <a:avLst/>
              <a:gdLst/>
              <a:ahLst/>
              <a:cxnLst/>
              <a:rect r="r" b="b" t="t" l="l"/>
              <a:pathLst>
                <a:path h="746796" w="974433">
                  <a:moveTo>
                    <a:pt x="97152" y="0"/>
                  </a:moveTo>
                  <a:lnTo>
                    <a:pt x="877282" y="0"/>
                  </a:lnTo>
                  <a:cubicBezTo>
                    <a:pt x="903048" y="0"/>
                    <a:pt x="927759" y="10236"/>
                    <a:pt x="945978" y="28455"/>
                  </a:cubicBezTo>
                  <a:cubicBezTo>
                    <a:pt x="964198" y="46675"/>
                    <a:pt x="974433" y="71385"/>
                    <a:pt x="974433" y="97152"/>
                  </a:cubicBezTo>
                  <a:lnTo>
                    <a:pt x="974433" y="649644"/>
                  </a:lnTo>
                  <a:cubicBezTo>
                    <a:pt x="974433" y="675410"/>
                    <a:pt x="964198" y="700121"/>
                    <a:pt x="945978" y="718340"/>
                  </a:cubicBezTo>
                  <a:cubicBezTo>
                    <a:pt x="927759" y="736560"/>
                    <a:pt x="903048" y="746796"/>
                    <a:pt x="877282" y="746796"/>
                  </a:cubicBezTo>
                  <a:lnTo>
                    <a:pt x="97152" y="746796"/>
                  </a:lnTo>
                  <a:cubicBezTo>
                    <a:pt x="71385" y="746796"/>
                    <a:pt x="46675" y="736560"/>
                    <a:pt x="28455" y="718340"/>
                  </a:cubicBezTo>
                  <a:cubicBezTo>
                    <a:pt x="10236" y="700121"/>
                    <a:pt x="0" y="675410"/>
                    <a:pt x="0" y="649644"/>
                  </a:cubicBezTo>
                  <a:lnTo>
                    <a:pt x="0" y="97152"/>
                  </a:lnTo>
                  <a:cubicBezTo>
                    <a:pt x="0" y="71385"/>
                    <a:pt x="10236" y="46675"/>
                    <a:pt x="28455" y="28455"/>
                  </a:cubicBezTo>
                  <a:cubicBezTo>
                    <a:pt x="46675" y="10236"/>
                    <a:pt x="71385" y="0"/>
                    <a:pt x="97152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"/>
              <a:ext cx="974433" cy="75632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7476534" y="4411628"/>
            <a:ext cx="3975893" cy="166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45"/>
              </a:lnSpc>
            </a:pPr>
            <a:r>
              <a:rPr lang="en-US" sz="6221">
                <a:solidFill>
                  <a:srgbClr val="000000"/>
                </a:solidFill>
                <a:latin typeface="Repo Bold Bold"/>
              </a:rPr>
              <a:t>Your </a:t>
            </a:r>
          </a:p>
          <a:p>
            <a:pPr algn="ctr">
              <a:lnSpc>
                <a:spcPts val="6345"/>
              </a:lnSpc>
            </a:pPr>
            <a:r>
              <a:rPr lang="en-US" sz="6221">
                <a:solidFill>
                  <a:srgbClr val="000000"/>
                </a:solidFill>
                <a:latin typeface="Repo Bold Bold"/>
              </a:rPr>
              <a:t>Hosts</a:t>
            </a:r>
          </a:p>
        </p:txBody>
      </p:sp>
      <p:sp>
        <p:nvSpPr>
          <p:cNvPr name="AutoShape 31" id="31"/>
          <p:cNvSpPr/>
          <p:nvPr/>
        </p:nvSpPr>
        <p:spPr>
          <a:xfrm flipV="true">
            <a:off x="10270901" y="2235287"/>
            <a:ext cx="1525861" cy="1525861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2" id="32"/>
          <p:cNvSpPr/>
          <p:nvPr/>
        </p:nvSpPr>
        <p:spPr>
          <a:xfrm>
            <a:off x="10237225" y="6793279"/>
            <a:ext cx="1525861" cy="1525861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3" id="33"/>
          <p:cNvSpPr/>
          <p:nvPr/>
        </p:nvSpPr>
        <p:spPr>
          <a:xfrm flipH="true">
            <a:off x="7215571" y="6826955"/>
            <a:ext cx="1525861" cy="1525861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4" id="34"/>
          <p:cNvSpPr/>
          <p:nvPr/>
        </p:nvSpPr>
        <p:spPr>
          <a:xfrm flipH="true" flipV="true">
            <a:off x="7215571" y="2268963"/>
            <a:ext cx="1525861" cy="1525861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715360"/>
            <a:ext cx="18288000" cy="482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What is the use of priority queue when we can just sort an Array?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184564">
            <a:off x="-4351489" y="1240917"/>
            <a:ext cx="12283179" cy="8017566"/>
          </a:xfrm>
          <a:custGeom>
            <a:avLst/>
            <a:gdLst/>
            <a:ahLst/>
            <a:cxnLst/>
            <a:rect r="r" b="b" t="t" l="l"/>
            <a:pathLst>
              <a:path h="8017566" w="12283179">
                <a:moveTo>
                  <a:pt x="0" y="0"/>
                </a:moveTo>
                <a:lnTo>
                  <a:pt x="12283180" y="0"/>
                </a:lnTo>
                <a:lnTo>
                  <a:pt x="12283180" y="8017567"/>
                </a:lnTo>
                <a:lnTo>
                  <a:pt x="0" y="8017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184564">
            <a:off x="-2803851" y="8726694"/>
            <a:ext cx="4616256" cy="4490358"/>
          </a:xfrm>
          <a:custGeom>
            <a:avLst/>
            <a:gdLst/>
            <a:ahLst/>
            <a:cxnLst/>
            <a:rect r="r" b="b" t="t" l="l"/>
            <a:pathLst>
              <a:path h="4490358" w="4616256">
                <a:moveTo>
                  <a:pt x="0" y="0"/>
                </a:moveTo>
                <a:lnTo>
                  <a:pt x="4616256" y="0"/>
                </a:lnTo>
                <a:lnTo>
                  <a:pt x="4616256" y="4490359"/>
                </a:lnTo>
                <a:lnTo>
                  <a:pt x="0" y="44903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90341" y="6396234"/>
            <a:ext cx="5183644" cy="5042272"/>
          </a:xfrm>
          <a:custGeom>
            <a:avLst/>
            <a:gdLst/>
            <a:ahLst/>
            <a:cxnLst/>
            <a:rect r="r" b="b" t="t" l="l"/>
            <a:pathLst>
              <a:path h="5042272" w="5183644">
                <a:moveTo>
                  <a:pt x="0" y="0"/>
                </a:moveTo>
                <a:lnTo>
                  <a:pt x="5183643" y="0"/>
                </a:lnTo>
                <a:lnTo>
                  <a:pt x="5183643" y="5042272"/>
                </a:lnTo>
                <a:lnTo>
                  <a:pt x="0" y="5042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88413" y="328790"/>
            <a:ext cx="10943088" cy="9958210"/>
          </a:xfrm>
          <a:custGeom>
            <a:avLst/>
            <a:gdLst/>
            <a:ahLst/>
            <a:cxnLst/>
            <a:rect r="r" b="b" t="t" l="l"/>
            <a:pathLst>
              <a:path h="9958210" w="10943088">
                <a:moveTo>
                  <a:pt x="0" y="0"/>
                </a:moveTo>
                <a:lnTo>
                  <a:pt x="10943087" y="0"/>
                </a:lnTo>
                <a:lnTo>
                  <a:pt x="10943087" y="9958210"/>
                </a:lnTo>
                <a:lnTo>
                  <a:pt x="0" y="99582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248085">
            <a:off x="4615525" y="-898122"/>
            <a:ext cx="1835144" cy="3927351"/>
          </a:xfrm>
          <a:custGeom>
            <a:avLst/>
            <a:gdLst/>
            <a:ahLst/>
            <a:cxnLst/>
            <a:rect r="r" b="b" t="t" l="l"/>
            <a:pathLst>
              <a:path h="3927351" w="1835144">
                <a:moveTo>
                  <a:pt x="0" y="0"/>
                </a:moveTo>
                <a:lnTo>
                  <a:pt x="1835144" y="0"/>
                </a:lnTo>
                <a:lnTo>
                  <a:pt x="1835144" y="3927351"/>
                </a:lnTo>
                <a:lnTo>
                  <a:pt x="0" y="39273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36065" y="1008740"/>
            <a:ext cx="11247783" cy="1951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740"/>
              </a:lnSpc>
              <a:spcBef>
                <a:spcPct val="0"/>
              </a:spcBef>
            </a:pPr>
            <a:r>
              <a:rPr lang="en-US" sz="11243">
                <a:solidFill>
                  <a:srgbClr val="000000"/>
                </a:solidFill>
                <a:latin typeface="Repo Bold Bold"/>
              </a:rPr>
              <a:t>HashMaps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50903" y="3615186"/>
            <a:ext cx="8786194" cy="447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84"/>
              </a:lnSpc>
              <a:spcBef>
                <a:spcPct val="0"/>
              </a:spcBef>
            </a:pPr>
            <a:r>
              <a:rPr lang="en-US" sz="4274" spc="-42">
                <a:solidFill>
                  <a:srgbClr val="000000"/>
                </a:solidFill>
                <a:latin typeface="DM Sans Bold"/>
              </a:rPr>
              <a:t>Maps store pairs of data, of varying or same type, like a dictionary in Python. Each pair (&lt;key, value&gt;) is identified by a unique key. They may be ordered or unordered.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46710" y="0"/>
            <a:ext cx="3664013" cy="3564086"/>
          </a:xfrm>
          <a:custGeom>
            <a:avLst/>
            <a:gdLst/>
            <a:ahLst/>
            <a:cxnLst/>
            <a:rect r="r" b="b" t="t" l="l"/>
            <a:pathLst>
              <a:path h="3564086" w="3664013">
                <a:moveTo>
                  <a:pt x="0" y="0"/>
                </a:moveTo>
                <a:lnTo>
                  <a:pt x="3664014" y="0"/>
                </a:lnTo>
                <a:lnTo>
                  <a:pt x="3664014" y="3564086"/>
                </a:lnTo>
                <a:lnTo>
                  <a:pt x="0" y="356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59516" y="-201247"/>
            <a:ext cx="3664013" cy="3564086"/>
          </a:xfrm>
          <a:custGeom>
            <a:avLst/>
            <a:gdLst/>
            <a:ahLst/>
            <a:cxnLst/>
            <a:rect r="r" b="b" t="t" l="l"/>
            <a:pathLst>
              <a:path h="3564086" w="3664013">
                <a:moveTo>
                  <a:pt x="0" y="0"/>
                </a:moveTo>
                <a:lnTo>
                  <a:pt x="3664013" y="0"/>
                </a:lnTo>
                <a:lnTo>
                  <a:pt x="3664013" y="3564085"/>
                </a:lnTo>
                <a:lnTo>
                  <a:pt x="0" y="3564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176990">
            <a:off x="3198696" y="6795683"/>
            <a:ext cx="3664013" cy="3564086"/>
          </a:xfrm>
          <a:custGeom>
            <a:avLst/>
            <a:gdLst/>
            <a:ahLst/>
            <a:cxnLst/>
            <a:rect r="r" b="b" t="t" l="l"/>
            <a:pathLst>
              <a:path h="3564086" w="3664013">
                <a:moveTo>
                  <a:pt x="0" y="0"/>
                </a:moveTo>
                <a:lnTo>
                  <a:pt x="3664013" y="0"/>
                </a:lnTo>
                <a:lnTo>
                  <a:pt x="3664013" y="3564086"/>
                </a:lnTo>
                <a:lnTo>
                  <a:pt x="0" y="356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642939">
            <a:off x="11271771" y="6642756"/>
            <a:ext cx="3664013" cy="3564086"/>
          </a:xfrm>
          <a:custGeom>
            <a:avLst/>
            <a:gdLst/>
            <a:ahLst/>
            <a:cxnLst/>
            <a:rect r="r" b="b" t="t" l="l"/>
            <a:pathLst>
              <a:path h="3564086" w="3664013">
                <a:moveTo>
                  <a:pt x="0" y="0"/>
                </a:moveTo>
                <a:lnTo>
                  <a:pt x="3664013" y="0"/>
                </a:lnTo>
                <a:lnTo>
                  <a:pt x="3664013" y="3564085"/>
                </a:lnTo>
                <a:lnTo>
                  <a:pt x="0" y="35640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9050" y="2615558"/>
            <a:ext cx="18288000" cy="4515910"/>
            <a:chOff x="0" y="0"/>
            <a:chExt cx="8327127" cy="20562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327127" cy="2056242"/>
            </a:xfrm>
            <a:custGeom>
              <a:avLst/>
              <a:gdLst/>
              <a:ahLst/>
              <a:cxnLst/>
              <a:rect r="r" b="b" t="t" l="l"/>
              <a:pathLst>
                <a:path h="2056242" w="8327127">
                  <a:moveTo>
                    <a:pt x="25400" y="0"/>
                  </a:moveTo>
                  <a:lnTo>
                    <a:pt x="8301727" y="0"/>
                  </a:lnTo>
                  <a:cubicBezTo>
                    <a:pt x="8308464" y="0"/>
                    <a:pt x="8314924" y="2676"/>
                    <a:pt x="8319688" y="7439"/>
                  </a:cubicBezTo>
                  <a:cubicBezTo>
                    <a:pt x="8324452" y="12203"/>
                    <a:pt x="8327127" y="18664"/>
                    <a:pt x="8327127" y="25400"/>
                  </a:cubicBezTo>
                  <a:lnTo>
                    <a:pt x="8327127" y="2030842"/>
                  </a:lnTo>
                  <a:cubicBezTo>
                    <a:pt x="8327127" y="2037579"/>
                    <a:pt x="8324452" y="2044039"/>
                    <a:pt x="8319688" y="2048803"/>
                  </a:cubicBezTo>
                  <a:cubicBezTo>
                    <a:pt x="8314924" y="2053566"/>
                    <a:pt x="8308464" y="2056242"/>
                    <a:pt x="8301727" y="2056242"/>
                  </a:cubicBezTo>
                  <a:lnTo>
                    <a:pt x="25400" y="2056242"/>
                  </a:lnTo>
                  <a:cubicBezTo>
                    <a:pt x="11372" y="2056242"/>
                    <a:pt x="0" y="2044870"/>
                    <a:pt x="0" y="2030842"/>
                  </a:cubicBezTo>
                  <a:lnTo>
                    <a:pt x="0" y="25400"/>
                  </a:lnTo>
                  <a:cubicBezTo>
                    <a:pt x="0" y="11372"/>
                    <a:pt x="11372" y="0"/>
                    <a:pt x="25400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8327127" cy="206576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9050" y="6722914"/>
            <a:ext cx="3664013" cy="3564086"/>
          </a:xfrm>
          <a:custGeom>
            <a:avLst/>
            <a:gdLst/>
            <a:ahLst/>
            <a:cxnLst/>
            <a:rect r="r" b="b" t="t" l="l"/>
            <a:pathLst>
              <a:path h="3564086" w="3664013">
                <a:moveTo>
                  <a:pt x="0" y="0"/>
                </a:moveTo>
                <a:lnTo>
                  <a:pt x="3664013" y="0"/>
                </a:lnTo>
                <a:lnTo>
                  <a:pt x="3664013" y="3564086"/>
                </a:lnTo>
                <a:lnTo>
                  <a:pt x="0" y="3564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06887" y="7211626"/>
            <a:ext cx="6025134" cy="2732199"/>
          </a:xfrm>
          <a:custGeom>
            <a:avLst/>
            <a:gdLst/>
            <a:ahLst/>
            <a:cxnLst/>
            <a:rect r="r" b="b" t="t" l="l"/>
            <a:pathLst>
              <a:path h="2732199" w="6025134">
                <a:moveTo>
                  <a:pt x="0" y="0"/>
                </a:moveTo>
                <a:lnTo>
                  <a:pt x="6025134" y="0"/>
                </a:lnTo>
                <a:lnTo>
                  <a:pt x="6025134" y="2732200"/>
                </a:lnTo>
                <a:lnTo>
                  <a:pt x="0" y="27322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5085" t="-113652" r="-41222" b="-17526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6626" y="3738760"/>
            <a:ext cx="17814749" cy="2040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31"/>
              </a:lnSpc>
            </a:pPr>
            <a:r>
              <a:rPr lang="en-US" sz="11951">
                <a:solidFill>
                  <a:srgbClr val="000000"/>
                </a:solidFill>
                <a:latin typeface="Canva Sans Bold"/>
              </a:rPr>
              <a:t>Two Pointers Technique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087447" y="-201247"/>
            <a:ext cx="3664013" cy="3564086"/>
          </a:xfrm>
          <a:custGeom>
            <a:avLst/>
            <a:gdLst/>
            <a:ahLst/>
            <a:cxnLst/>
            <a:rect r="r" b="b" t="t" l="l"/>
            <a:pathLst>
              <a:path h="3564086" w="3664013">
                <a:moveTo>
                  <a:pt x="0" y="0"/>
                </a:moveTo>
                <a:lnTo>
                  <a:pt x="3664013" y="0"/>
                </a:lnTo>
                <a:lnTo>
                  <a:pt x="3664013" y="3564085"/>
                </a:lnTo>
                <a:lnTo>
                  <a:pt x="0" y="35640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698400" y="-201247"/>
            <a:ext cx="3664013" cy="3564086"/>
          </a:xfrm>
          <a:custGeom>
            <a:avLst/>
            <a:gdLst/>
            <a:ahLst/>
            <a:cxnLst/>
            <a:rect r="r" b="b" t="t" l="l"/>
            <a:pathLst>
              <a:path h="3564086" w="3664013">
                <a:moveTo>
                  <a:pt x="0" y="0"/>
                </a:moveTo>
                <a:lnTo>
                  <a:pt x="3664013" y="0"/>
                </a:lnTo>
                <a:lnTo>
                  <a:pt x="3664013" y="3564085"/>
                </a:lnTo>
                <a:lnTo>
                  <a:pt x="0" y="35640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872674" y="-201247"/>
            <a:ext cx="3664013" cy="3564086"/>
          </a:xfrm>
          <a:custGeom>
            <a:avLst/>
            <a:gdLst/>
            <a:ahLst/>
            <a:cxnLst/>
            <a:rect r="r" b="b" t="t" l="l"/>
            <a:pathLst>
              <a:path h="3564086" w="3664013">
                <a:moveTo>
                  <a:pt x="0" y="0"/>
                </a:moveTo>
                <a:lnTo>
                  <a:pt x="3664013" y="0"/>
                </a:lnTo>
                <a:lnTo>
                  <a:pt x="3664013" y="3564085"/>
                </a:lnTo>
                <a:lnTo>
                  <a:pt x="0" y="35640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700000">
            <a:off x="15049810" y="7153216"/>
            <a:ext cx="3664013" cy="3564086"/>
          </a:xfrm>
          <a:custGeom>
            <a:avLst/>
            <a:gdLst/>
            <a:ahLst/>
            <a:cxnLst/>
            <a:rect r="r" b="b" t="t" l="l"/>
            <a:pathLst>
              <a:path h="3564086" w="3664013">
                <a:moveTo>
                  <a:pt x="0" y="0"/>
                </a:moveTo>
                <a:lnTo>
                  <a:pt x="3664014" y="0"/>
                </a:lnTo>
                <a:lnTo>
                  <a:pt x="3664014" y="3564086"/>
                </a:lnTo>
                <a:lnTo>
                  <a:pt x="0" y="356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2941" y="4775493"/>
            <a:ext cx="17705294" cy="3978027"/>
            <a:chOff x="0" y="0"/>
            <a:chExt cx="8061802" cy="18113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61802" cy="1811327"/>
            </a:xfrm>
            <a:custGeom>
              <a:avLst/>
              <a:gdLst/>
              <a:ahLst/>
              <a:cxnLst/>
              <a:rect r="r" b="b" t="t" l="l"/>
              <a:pathLst>
                <a:path h="1811327" w="8061802">
                  <a:moveTo>
                    <a:pt x="26236" y="0"/>
                  </a:moveTo>
                  <a:lnTo>
                    <a:pt x="8035567" y="0"/>
                  </a:lnTo>
                  <a:cubicBezTo>
                    <a:pt x="8042525" y="0"/>
                    <a:pt x="8049198" y="2764"/>
                    <a:pt x="8054118" y="7684"/>
                  </a:cubicBezTo>
                  <a:cubicBezTo>
                    <a:pt x="8059038" y="12605"/>
                    <a:pt x="8061802" y="19278"/>
                    <a:pt x="8061802" y="26236"/>
                  </a:cubicBezTo>
                  <a:lnTo>
                    <a:pt x="8061802" y="1785091"/>
                  </a:lnTo>
                  <a:cubicBezTo>
                    <a:pt x="8061802" y="1792049"/>
                    <a:pt x="8059038" y="1798722"/>
                    <a:pt x="8054118" y="1803642"/>
                  </a:cubicBezTo>
                  <a:cubicBezTo>
                    <a:pt x="8049198" y="1808562"/>
                    <a:pt x="8042525" y="1811327"/>
                    <a:pt x="8035567" y="1811327"/>
                  </a:cubicBezTo>
                  <a:lnTo>
                    <a:pt x="26236" y="1811327"/>
                  </a:lnTo>
                  <a:cubicBezTo>
                    <a:pt x="19278" y="1811327"/>
                    <a:pt x="12605" y="1808562"/>
                    <a:pt x="7684" y="1803642"/>
                  </a:cubicBezTo>
                  <a:cubicBezTo>
                    <a:pt x="2764" y="1798722"/>
                    <a:pt x="0" y="1792049"/>
                    <a:pt x="0" y="1785091"/>
                  </a:cubicBezTo>
                  <a:lnTo>
                    <a:pt x="0" y="26236"/>
                  </a:lnTo>
                  <a:cubicBezTo>
                    <a:pt x="0" y="19278"/>
                    <a:pt x="2764" y="12605"/>
                    <a:pt x="7684" y="7684"/>
                  </a:cubicBezTo>
                  <a:cubicBezTo>
                    <a:pt x="12605" y="2764"/>
                    <a:pt x="19278" y="0"/>
                    <a:pt x="26236" y="0"/>
                  </a:cubicBezTo>
                  <a:close/>
                </a:path>
              </a:pathLst>
            </a:custGeom>
            <a:solidFill>
              <a:srgbClr val="FFFEF7"/>
            </a:solidFill>
            <a:ln w="1905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061802" cy="182085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19215" y="5077433"/>
            <a:ext cx="17112747" cy="328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3742">
                <a:solidFill>
                  <a:srgbClr val="000000"/>
                </a:solidFill>
                <a:latin typeface="Canva Sans Bold"/>
              </a:rPr>
              <a:t>The Two Pointers technique involves maintaining two pointers, often initialized at different ends of an array or list. These pointers move towards each other or in a specific pattern, helping efficiently solve problems like finding pairs, detecting a subarray, or searching in a sorted array.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50620" y="1459074"/>
            <a:ext cx="14786760" cy="2413970"/>
            <a:chOff x="0" y="0"/>
            <a:chExt cx="8537544" cy="13937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537544" cy="1393772"/>
            </a:xfrm>
            <a:custGeom>
              <a:avLst/>
              <a:gdLst/>
              <a:ahLst/>
              <a:cxnLst/>
              <a:rect r="r" b="b" t="t" l="l"/>
              <a:pathLst>
                <a:path h="1393772" w="8537544">
                  <a:moveTo>
                    <a:pt x="31414" y="0"/>
                  </a:moveTo>
                  <a:lnTo>
                    <a:pt x="8506130" y="0"/>
                  </a:lnTo>
                  <a:cubicBezTo>
                    <a:pt x="8523480" y="0"/>
                    <a:pt x="8537544" y="14065"/>
                    <a:pt x="8537544" y="31414"/>
                  </a:cubicBezTo>
                  <a:lnTo>
                    <a:pt x="8537544" y="1362358"/>
                  </a:lnTo>
                  <a:cubicBezTo>
                    <a:pt x="8537544" y="1370689"/>
                    <a:pt x="8534234" y="1378680"/>
                    <a:pt x="8528343" y="1384571"/>
                  </a:cubicBezTo>
                  <a:cubicBezTo>
                    <a:pt x="8522452" y="1390462"/>
                    <a:pt x="8514462" y="1393772"/>
                    <a:pt x="8506130" y="1393772"/>
                  </a:cubicBezTo>
                  <a:lnTo>
                    <a:pt x="31414" y="1393772"/>
                  </a:lnTo>
                  <a:cubicBezTo>
                    <a:pt x="23083" y="1393772"/>
                    <a:pt x="15092" y="1390462"/>
                    <a:pt x="9201" y="1384571"/>
                  </a:cubicBezTo>
                  <a:cubicBezTo>
                    <a:pt x="3310" y="1378680"/>
                    <a:pt x="0" y="1370689"/>
                    <a:pt x="0" y="1362358"/>
                  </a:cubicBezTo>
                  <a:lnTo>
                    <a:pt x="0" y="31414"/>
                  </a:lnTo>
                  <a:cubicBezTo>
                    <a:pt x="0" y="23083"/>
                    <a:pt x="3310" y="15092"/>
                    <a:pt x="9201" y="9201"/>
                  </a:cubicBezTo>
                  <a:cubicBezTo>
                    <a:pt x="15092" y="3310"/>
                    <a:pt x="23083" y="0"/>
                    <a:pt x="31414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8537544" cy="14032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50899" y="1645019"/>
            <a:ext cx="14049380" cy="1610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95"/>
              </a:lnSpc>
            </a:pPr>
            <a:r>
              <a:rPr lang="en-US" sz="9425">
                <a:solidFill>
                  <a:srgbClr val="000000"/>
                </a:solidFill>
                <a:latin typeface="Canva Sans Bold"/>
              </a:rPr>
              <a:t>Two Pointers Technique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2984" y="3559969"/>
            <a:ext cx="6084536" cy="1675980"/>
          </a:xfrm>
          <a:custGeom>
            <a:avLst/>
            <a:gdLst/>
            <a:ahLst/>
            <a:cxnLst/>
            <a:rect r="r" b="b" t="t" l="l"/>
            <a:pathLst>
              <a:path h="1675980" w="6084536">
                <a:moveTo>
                  <a:pt x="0" y="0"/>
                </a:moveTo>
                <a:lnTo>
                  <a:pt x="6084536" y="0"/>
                </a:lnTo>
                <a:lnTo>
                  <a:pt x="6084536" y="1675980"/>
                </a:lnTo>
                <a:lnTo>
                  <a:pt x="0" y="1675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50101" y="2783087"/>
            <a:ext cx="734616" cy="63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1"/>
              </a:lnSpc>
            </a:pPr>
            <a:r>
              <a:rPr lang="en-US" sz="3758">
                <a:solidFill>
                  <a:srgbClr val="000000"/>
                </a:solidFill>
                <a:latin typeface="Canva Sans Bold"/>
              </a:rPr>
              <a:t>i=0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21904" y="2783087"/>
            <a:ext cx="698500" cy="63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1"/>
              </a:lnSpc>
            </a:pPr>
            <a:r>
              <a:rPr lang="en-US" sz="3758">
                <a:solidFill>
                  <a:srgbClr val="000000"/>
                </a:solidFill>
                <a:latin typeface="Canva Sans Bold"/>
              </a:rPr>
              <a:t>j=4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02426" y="5169274"/>
            <a:ext cx="2465652" cy="555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1"/>
              </a:lnSpc>
            </a:pPr>
            <a:r>
              <a:rPr lang="en-US" sz="3258">
                <a:solidFill>
                  <a:srgbClr val="000000"/>
                </a:solidFill>
                <a:latin typeface="Canva Sans Bold"/>
              </a:rPr>
              <a:t>sum=7 i.e.&gt;6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6009" y="2533954"/>
            <a:ext cx="53009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1.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57523" y="2533954"/>
            <a:ext cx="57242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3.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365665" y="3566231"/>
            <a:ext cx="6084536" cy="1675980"/>
          </a:xfrm>
          <a:custGeom>
            <a:avLst/>
            <a:gdLst/>
            <a:ahLst/>
            <a:cxnLst/>
            <a:rect r="r" b="b" t="t" l="l"/>
            <a:pathLst>
              <a:path h="1675980" w="6084536">
                <a:moveTo>
                  <a:pt x="0" y="0"/>
                </a:moveTo>
                <a:lnTo>
                  <a:pt x="6084536" y="0"/>
                </a:lnTo>
                <a:lnTo>
                  <a:pt x="6084536" y="1675980"/>
                </a:lnTo>
                <a:lnTo>
                  <a:pt x="0" y="1675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828900" y="2698160"/>
            <a:ext cx="652992" cy="63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1"/>
              </a:lnSpc>
            </a:pPr>
            <a:r>
              <a:rPr lang="en-US" sz="3758">
                <a:solidFill>
                  <a:srgbClr val="000000"/>
                </a:solidFill>
                <a:latin typeface="Canva Sans Bold"/>
              </a:rPr>
              <a:t>i=1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98984" y="2789350"/>
            <a:ext cx="683551" cy="63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1"/>
              </a:lnSpc>
            </a:pPr>
            <a:r>
              <a:rPr lang="en-US" sz="3758">
                <a:solidFill>
                  <a:srgbClr val="000000"/>
                </a:solidFill>
                <a:latin typeface="Canva Sans Bold"/>
              </a:rPr>
              <a:t>j=3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28991" y="5175536"/>
            <a:ext cx="2757884" cy="555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1"/>
              </a:lnSpc>
            </a:pPr>
            <a:r>
              <a:rPr lang="en-US" sz="3258">
                <a:solidFill>
                  <a:srgbClr val="000000"/>
                </a:solidFill>
                <a:latin typeface="Canva Sans Bold"/>
              </a:rPr>
              <a:t>sum=6 i.e.==6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6009" y="6239036"/>
            <a:ext cx="55006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2.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02972" y="7271313"/>
            <a:ext cx="6084536" cy="1675980"/>
          </a:xfrm>
          <a:custGeom>
            <a:avLst/>
            <a:gdLst/>
            <a:ahLst/>
            <a:cxnLst/>
            <a:rect r="r" b="b" t="t" l="l"/>
            <a:pathLst>
              <a:path h="1675980" w="6084536">
                <a:moveTo>
                  <a:pt x="0" y="0"/>
                </a:moveTo>
                <a:lnTo>
                  <a:pt x="6084536" y="0"/>
                </a:lnTo>
                <a:lnTo>
                  <a:pt x="6084536" y="1675980"/>
                </a:lnTo>
                <a:lnTo>
                  <a:pt x="0" y="1675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60089" y="6494431"/>
            <a:ext cx="734616" cy="63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1"/>
              </a:lnSpc>
            </a:pPr>
            <a:r>
              <a:rPr lang="en-US" sz="3758">
                <a:solidFill>
                  <a:srgbClr val="000000"/>
                </a:solidFill>
                <a:latin typeface="Canva Sans Bold"/>
              </a:rPr>
              <a:t>i=0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36291" y="6494431"/>
            <a:ext cx="683551" cy="63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1"/>
              </a:lnSpc>
            </a:pPr>
            <a:r>
              <a:rPr lang="en-US" sz="3758">
                <a:solidFill>
                  <a:srgbClr val="000000"/>
                </a:solidFill>
                <a:latin typeface="Canva Sans Bold"/>
              </a:rPr>
              <a:t>j=3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92703" y="8880618"/>
            <a:ext cx="2505075" cy="555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1"/>
              </a:lnSpc>
            </a:pPr>
            <a:r>
              <a:rPr lang="en-US" sz="3258">
                <a:solidFill>
                  <a:srgbClr val="000000"/>
                </a:solidFill>
                <a:latin typeface="Canva Sans Bold"/>
              </a:rPr>
              <a:t>sum=5 i.e.&lt;6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06009" y="227629"/>
            <a:ext cx="17929412" cy="2208391"/>
            <a:chOff x="0" y="0"/>
            <a:chExt cx="8163850" cy="10055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63851" cy="1005553"/>
            </a:xfrm>
            <a:custGeom>
              <a:avLst/>
              <a:gdLst/>
              <a:ahLst/>
              <a:cxnLst/>
              <a:rect r="r" b="b" t="t" l="l"/>
              <a:pathLst>
                <a:path h="1005553" w="8163851">
                  <a:moveTo>
                    <a:pt x="25908" y="0"/>
                  </a:moveTo>
                  <a:lnTo>
                    <a:pt x="8137943" y="0"/>
                  </a:lnTo>
                  <a:cubicBezTo>
                    <a:pt x="8144814" y="0"/>
                    <a:pt x="8151403" y="2730"/>
                    <a:pt x="8156263" y="7588"/>
                  </a:cubicBezTo>
                  <a:cubicBezTo>
                    <a:pt x="8161121" y="12447"/>
                    <a:pt x="8163851" y="19037"/>
                    <a:pt x="8163851" y="25908"/>
                  </a:cubicBezTo>
                  <a:lnTo>
                    <a:pt x="8163851" y="979645"/>
                  </a:lnTo>
                  <a:cubicBezTo>
                    <a:pt x="8163851" y="993953"/>
                    <a:pt x="8152251" y="1005553"/>
                    <a:pt x="8137943" y="1005553"/>
                  </a:cubicBezTo>
                  <a:lnTo>
                    <a:pt x="25908" y="1005553"/>
                  </a:lnTo>
                  <a:cubicBezTo>
                    <a:pt x="19037" y="1005553"/>
                    <a:pt x="12447" y="1002823"/>
                    <a:pt x="7588" y="997964"/>
                  </a:cubicBezTo>
                  <a:cubicBezTo>
                    <a:pt x="2730" y="993106"/>
                    <a:pt x="0" y="986516"/>
                    <a:pt x="0" y="979645"/>
                  </a:cubicBezTo>
                  <a:lnTo>
                    <a:pt x="0" y="25908"/>
                  </a:lnTo>
                  <a:cubicBezTo>
                    <a:pt x="0" y="11599"/>
                    <a:pt x="11599" y="0"/>
                    <a:pt x="25908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8163850" cy="101507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27938" y="568137"/>
            <a:ext cx="16945439" cy="14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>
                <a:solidFill>
                  <a:srgbClr val="000000"/>
                </a:solidFill>
                <a:latin typeface="Canva Sans Bold"/>
              </a:rPr>
              <a:t>Given a sorted array A and an integer target,find if there exists 2 integers A[i] and A[j] such that A[i] + A[j] = 6, where i!=j.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53122" y="715119"/>
            <a:ext cx="9581757" cy="2222880"/>
          </a:xfrm>
          <a:custGeom>
            <a:avLst/>
            <a:gdLst/>
            <a:ahLst/>
            <a:cxnLst/>
            <a:rect r="r" b="b" t="t" l="l"/>
            <a:pathLst>
              <a:path h="2222880" w="9581757">
                <a:moveTo>
                  <a:pt x="0" y="0"/>
                </a:moveTo>
                <a:lnTo>
                  <a:pt x="9581756" y="0"/>
                </a:lnTo>
                <a:lnTo>
                  <a:pt x="9581756" y="2222880"/>
                </a:lnTo>
                <a:lnTo>
                  <a:pt x="0" y="2222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97" r="0" b="-2197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42089" y="3548211"/>
            <a:ext cx="15617211" cy="5022586"/>
            <a:chOff x="0" y="0"/>
            <a:chExt cx="2004979" cy="6448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04979" cy="644813"/>
            </a:xfrm>
            <a:custGeom>
              <a:avLst/>
              <a:gdLst/>
              <a:ahLst/>
              <a:cxnLst/>
              <a:rect r="r" b="b" t="t" l="l"/>
              <a:pathLst>
                <a:path h="644813" w="2004979">
                  <a:moveTo>
                    <a:pt x="2004979" y="0"/>
                  </a:moveTo>
                  <a:lnTo>
                    <a:pt x="0" y="0"/>
                  </a:lnTo>
                  <a:lnTo>
                    <a:pt x="0" y="456853"/>
                  </a:lnTo>
                  <a:lnTo>
                    <a:pt x="157480" y="456853"/>
                  </a:lnTo>
                  <a:lnTo>
                    <a:pt x="157480" y="644813"/>
                  </a:lnTo>
                  <a:lnTo>
                    <a:pt x="463550" y="456853"/>
                  </a:lnTo>
                  <a:lnTo>
                    <a:pt x="2004979" y="456853"/>
                  </a:lnTo>
                  <a:lnTo>
                    <a:pt x="2004979" y="0"/>
                  </a:lnTo>
                  <a:close/>
                </a:path>
              </a:pathLst>
            </a:custGeom>
            <a:solidFill>
              <a:srgbClr val="FFFEF7"/>
            </a:solidFill>
            <a:ln w="1047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2004979" cy="4638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42089" y="4610251"/>
            <a:ext cx="15617211" cy="128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9"/>
              </a:lnSpc>
              <a:spcBef>
                <a:spcPct val="0"/>
              </a:spcBef>
            </a:pPr>
            <a:r>
              <a:rPr lang="en-US" sz="7399" u="sng">
                <a:solidFill>
                  <a:srgbClr val="000000"/>
                </a:solidFill>
                <a:latin typeface="Repo Bold"/>
                <a:hlinkClick r:id="rId4" tooltip="https://leetcode.com/problems/best-time-to-buy-and-sell-stock/description/"/>
              </a:rPr>
              <a:t>Best Time to Buy and Sell Stock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51150"/>
            <a:ext cx="16668859" cy="6308696"/>
            <a:chOff x="0" y="0"/>
            <a:chExt cx="11633292" cy="44028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633292" cy="4402875"/>
            </a:xfrm>
            <a:custGeom>
              <a:avLst/>
              <a:gdLst/>
              <a:ahLst/>
              <a:cxnLst/>
              <a:rect r="r" b="b" t="t" l="l"/>
              <a:pathLst>
                <a:path h="4402875" w="11633292">
                  <a:moveTo>
                    <a:pt x="27867" y="0"/>
                  </a:moveTo>
                  <a:lnTo>
                    <a:pt x="11605425" y="0"/>
                  </a:lnTo>
                  <a:cubicBezTo>
                    <a:pt x="11620815" y="0"/>
                    <a:pt x="11633292" y="12477"/>
                    <a:pt x="11633292" y="27867"/>
                  </a:cubicBezTo>
                  <a:lnTo>
                    <a:pt x="11633292" y="4375008"/>
                  </a:lnTo>
                  <a:cubicBezTo>
                    <a:pt x="11633292" y="4390398"/>
                    <a:pt x="11620815" y="4402875"/>
                    <a:pt x="11605425" y="4402875"/>
                  </a:cubicBezTo>
                  <a:lnTo>
                    <a:pt x="27867" y="4402875"/>
                  </a:lnTo>
                  <a:cubicBezTo>
                    <a:pt x="12477" y="4402875"/>
                    <a:pt x="0" y="4390398"/>
                    <a:pt x="0" y="4375008"/>
                  </a:cubicBezTo>
                  <a:lnTo>
                    <a:pt x="0" y="27867"/>
                  </a:lnTo>
                  <a:cubicBezTo>
                    <a:pt x="0" y="12477"/>
                    <a:pt x="12477" y="0"/>
                    <a:pt x="27867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1633292" cy="44124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74435" y="1209499"/>
            <a:ext cx="16059646" cy="6234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0"/>
              </a:lnSpc>
            </a:pPr>
            <a:r>
              <a:rPr lang="en-US" sz="3521">
                <a:solidFill>
                  <a:srgbClr val="000000"/>
                </a:solidFill>
                <a:latin typeface="Canva Sans Bold"/>
              </a:rPr>
              <a:t>You are given an array prices where prices[i] is the price of a given stock on the ith day.</a:t>
            </a:r>
          </a:p>
          <a:p>
            <a:pPr algn="ctr">
              <a:lnSpc>
                <a:spcPts val="4930"/>
              </a:lnSpc>
            </a:pPr>
          </a:p>
          <a:p>
            <a:pPr algn="ctr">
              <a:lnSpc>
                <a:spcPts val="4930"/>
              </a:lnSpc>
            </a:pPr>
            <a:r>
              <a:rPr lang="en-US" sz="3521">
                <a:solidFill>
                  <a:srgbClr val="000000"/>
                </a:solidFill>
                <a:latin typeface="Canva Sans Bold"/>
              </a:rPr>
              <a:t>You want to maximize your profit by choosing a single day to buy one stock and choosing a different day in the future to sell that stock.</a:t>
            </a:r>
          </a:p>
          <a:p>
            <a:pPr algn="ctr">
              <a:lnSpc>
                <a:spcPts val="4930"/>
              </a:lnSpc>
            </a:pPr>
          </a:p>
          <a:p>
            <a:pPr algn="ctr">
              <a:lnSpc>
                <a:spcPts val="4930"/>
              </a:lnSpc>
            </a:pPr>
            <a:r>
              <a:rPr lang="en-US" sz="3521">
                <a:solidFill>
                  <a:srgbClr val="000000"/>
                </a:solidFill>
                <a:latin typeface="Canva Sans Bold"/>
              </a:rPr>
              <a:t>Return the maximum profit you can achieve from this transaction. If you cannot achieve any profit, return 0</a:t>
            </a:r>
          </a:p>
          <a:p>
            <a:pPr algn="ctr">
              <a:lnSpc>
                <a:spcPts val="4930"/>
              </a:lnSpc>
            </a:pPr>
          </a:p>
          <a:p>
            <a:pPr algn="ctr">
              <a:lnSpc>
                <a:spcPts val="493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274435" y="7281582"/>
            <a:ext cx="8110217" cy="2176575"/>
            <a:chOff x="0" y="0"/>
            <a:chExt cx="5193385" cy="13937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93385" cy="1393772"/>
            </a:xfrm>
            <a:custGeom>
              <a:avLst/>
              <a:gdLst/>
              <a:ahLst/>
              <a:cxnLst/>
              <a:rect r="r" b="b" t="t" l="l"/>
              <a:pathLst>
                <a:path h="1393772" w="5193385">
                  <a:moveTo>
                    <a:pt x="57275" y="0"/>
                  </a:moveTo>
                  <a:lnTo>
                    <a:pt x="5136109" y="0"/>
                  </a:lnTo>
                  <a:cubicBezTo>
                    <a:pt x="5151300" y="0"/>
                    <a:pt x="5165868" y="6034"/>
                    <a:pt x="5176609" y="16776"/>
                  </a:cubicBezTo>
                  <a:cubicBezTo>
                    <a:pt x="5187350" y="27517"/>
                    <a:pt x="5193385" y="42085"/>
                    <a:pt x="5193385" y="57275"/>
                  </a:cubicBezTo>
                  <a:lnTo>
                    <a:pt x="5193385" y="1336497"/>
                  </a:lnTo>
                  <a:cubicBezTo>
                    <a:pt x="5193385" y="1351687"/>
                    <a:pt x="5187350" y="1366255"/>
                    <a:pt x="5176609" y="1376996"/>
                  </a:cubicBezTo>
                  <a:cubicBezTo>
                    <a:pt x="5165868" y="1387738"/>
                    <a:pt x="5151300" y="1393772"/>
                    <a:pt x="5136109" y="1393772"/>
                  </a:cubicBezTo>
                  <a:lnTo>
                    <a:pt x="57275" y="1393772"/>
                  </a:lnTo>
                  <a:cubicBezTo>
                    <a:pt x="42085" y="1393772"/>
                    <a:pt x="27517" y="1387738"/>
                    <a:pt x="16776" y="1376996"/>
                  </a:cubicBezTo>
                  <a:cubicBezTo>
                    <a:pt x="6034" y="1366255"/>
                    <a:pt x="0" y="1351687"/>
                    <a:pt x="0" y="1336497"/>
                  </a:cubicBezTo>
                  <a:lnTo>
                    <a:pt x="0" y="57275"/>
                  </a:lnTo>
                  <a:cubicBezTo>
                    <a:pt x="0" y="42085"/>
                    <a:pt x="6034" y="27517"/>
                    <a:pt x="16776" y="16776"/>
                  </a:cubicBezTo>
                  <a:cubicBezTo>
                    <a:pt x="27517" y="6034"/>
                    <a:pt x="42085" y="0"/>
                    <a:pt x="57275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5193385" cy="14032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36103" y="7525614"/>
            <a:ext cx="7604452" cy="2465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64"/>
              </a:lnSpc>
            </a:pPr>
            <a:r>
              <a:rPr lang="en-US" sz="4688">
                <a:solidFill>
                  <a:srgbClr val="000000"/>
                </a:solidFill>
                <a:latin typeface="Canva Sans Bold"/>
              </a:rPr>
              <a:t>Input: prices = [7,1,5,3,6,4]</a:t>
            </a:r>
          </a:p>
          <a:p>
            <a:pPr>
              <a:lnSpc>
                <a:spcPts val="6564"/>
              </a:lnSpc>
            </a:pPr>
            <a:r>
              <a:rPr lang="en-US" sz="4688">
                <a:solidFill>
                  <a:srgbClr val="000000"/>
                </a:solidFill>
                <a:latin typeface="Canva Sans Bold"/>
              </a:rPr>
              <a:t>Output: 5</a:t>
            </a:r>
          </a:p>
          <a:p>
            <a:pPr>
              <a:lnSpc>
                <a:spcPts val="6564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9587342" y="7281582"/>
            <a:ext cx="8110217" cy="2176575"/>
            <a:chOff x="0" y="0"/>
            <a:chExt cx="5193385" cy="13937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93385" cy="1393772"/>
            </a:xfrm>
            <a:custGeom>
              <a:avLst/>
              <a:gdLst/>
              <a:ahLst/>
              <a:cxnLst/>
              <a:rect r="r" b="b" t="t" l="l"/>
              <a:pathLst>
                <a:path h="1393772" w="5193385">
                  <a:moveTo>
                    <a:pt x="57275" y="0"/>
                  </a:moveTo>
                  <a:lnTo>
                    <a:pt x="5136109" y="0"/>
                  </a:lnTo>
                  <a:cubicBezTo>
                    <a:pt x="5151300" y="0"/>
                    <a:pt x="5165868" y="6034"/>
                    <a:pt x="5176609" y="16776"/>
                  </a:cubicBezTo>
                  <a:cubicBezTo>
                    <a:pt x="5187350" y="27517"/>
                    <a:pt x="5193385" y="42085"/>
                    <a:pt x="5193385" y="57275"/>
                  </a:cubicBezTo>
                  <a:lnTo>
                    <a:pt x="5193385" y="1336497"/>
                  </a:lnTo>
                  <a:cubicBezTo>
                    <a:pt x="5193385" y="1351687"/>
                    <a:pt x="5187350" y="1366255"/>
                    <a:pt x="5176609" y="1376996"/>
                  </a:cubicBezTo>
                  <a:cubicBezTo>
                    <a:pt x="5165868" y="1387738"/>
                    <a:pt x="5151300" y="1393772"/>
                    <a:pt x="5136109" y="1393772"/>
                  </a:cubicBezTo>
                  <a:lnTo>
                    <a:pt x="57275" y="1393772"/>
                  </a:lnTo>
                  <a:cubicBezTo>
                    <a:pt x="42085" y="1393772"/>
                    <a:pt x="27517" y="1387738"/>
                    <a:pt x="16776" y="1376996"/>
                  </a:cubicBezTo>
                  <a:cubicBezTo>
                    <a:pt x="6034" y="1366255"/>
                    <a:pt x="0" y="1351687"/>
                    <a:pt x="0" y="1336497"/>
                  </a:cubicBezTo>
                  <a:lnTo>
                    <a:pt x="0" y="57275"/>
                  </a:lnTo>
                  <a:cubicBezTo>
                    <a:pt x="0" y="42085"/>
                    <a:pt x="6034" y="27517"/>
                    <a:pt x="16776" y="16776"/>
                  </a:cubicBezTo>
                  <a:cubicBezTo>
                    <a:pt x="27517" y="6034"/>
                    <a:pt x="42085" y="0"/>
                    <a:pt x="57275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5193385" cy="14032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849010" y="7525614"/>
            <a:ext cx="7080780" cy="2465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64"/>
              </a:lnSpc>
            </a:pPr>
            <a:r>
              <a:rPr lang="en-US" sz="4688">
                <a:solidFill>
                  <a:srgbClr val="000000"/>
                </a:solidFill>
                <a:latin typeface="Canva Sans Bold"/>
              </a:rPr>
              <a:t>Input: prices = [7,6,4,3,1]</a:t>
            </a:r>
          </a:p>
          <a:p>
            <a:pPr>
              <a:lnSpc>
                <a:spcPts val="6564"/>
              </a:lnSpc>
            </a:pPr>
            <a:r>
              <a:rPr lang="en-US" sz="4688">
                <a:solidFill>
                  <a:srgbClr val="000000"/>
                </a:solidFill>
                <a:latin typeface="Canva Sans Bold"/>
              </a:rPr>
              <a:t>Output: 0</a:t>
            </a:r>
          </a:p>
          <a:p>
            <a:pPr>
              <a:lnSpc>
                <a:spcPts val="6564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32838" y="0"/>
            <a:ext cx="14422325" cy="1909044"/>
            <a:chOff x="0" y="0"/>
            <a:chExt cx="8327127" cy="11022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27127" cy="1102240"/>
            </a:xfrm>
            <a:custGeom>
              <a:avLst/>
              <a:gdLst/>
              <a:ahLst/>
              <a:cxnLst/>
              <a:rect r="r" b="b" t="t" l="l"/>
              <a:pathLst>
                <a:path h="1102240" w="8327127">
                  <a:moveTo>
                    <a:pt x="32208" y="0"/>
                  </a:moveTo>
                  <a:lnTo>
                    <a:pt x="8294919" y="0"/>
                  </a:lnTo>
                  <a:cubicBezTo>
                    <a:pt x="8303461" y="0"/>
                    <a:pt x="8311654" y="3393"/>
                    <a:pt x="8317694" y="9434"/>
                  </a:cubicBezTo>
                  <a:cubicBezTo>
                    <a:pt x="8323734" y="15474"/>
                    <a:pt x="8327127" y="23666"/>
                    <a:pt x="8327127" y="32208"/>
                  </a:cubicBezTo>
                  <a:lnTo>
                    <a:pt x="8327127" y="1070031"/>
                  </a:lnTo>
                  <a:cubicBezTo>
                    <a:pt x="8327127" y="1087819"/>
                    <a:pt x="8312707" y="1102240"/>
                    <a:pt x="8294919" y="1102240"/>
                  </a:cubicBezTo>
                  <a:lnTo>
                    <a:pt x="32208" y="1102240"/>
                  </a:lnTo>
                  <a:cubicBezTo>
                    <a:pt x="23666" y="1102240"/>
                    <a:pt x="15474" y="1098846"/>
                    <a:pt x="9434" y="1092806"/>
                  </a:cubicBezTo>
                  <a:cubicBezTo>
                    <a:pt x="3393" y="1086766"/>
                    <a:pt x="0" y="1078574"/>
                    <a:pt x="0" y="1070031"/>
                  </a:cubicBezTo>
                  <a:lnTo>
                    <a:pt x="0" y="32208"/>
                  </a:lnTo>
                  <a:cubicBezTo>
                    <a:pt x="0" y="23666"/>
                    <a:pt x="3393" y="15474"/>
                    <a:pt x="9434" y="9434"/>
                  </a:cubicBezTo>
                  <a:cubicBezTo>
                    <a:pt x="15474" y="3393"/>
                    <a:pt x="23666" y="0"/>
                    <a:pt x="32208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327127" cy="111176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578623" y="2815166"/>
            <a:ext cx="12283179" cy="8017566"/>
          </a:xfrm>
          <a:custGeom>
            <a:avLst/>
            <a:gdLst/>
            <a:ahLst/>
            <a:cxnLst/>
            <a:rect r="r" b="b" t="t" l="l"/>
            <a:pathLst>
              <a:path h="8017566" w="12283179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79872" y="7218468"/>
            <a:ext cx="4616256" cy="4490358"/>
          </a:xfrm>
          <a:custGeom>
            <a:avLst/>
            <a:gdLst/>
            <a:ahLst/>
            <a:cxnLst/>
            <a:rect r="r" b="b" t="t" l="l"/>
            <a:pathLst>
              <a:path h="4490358" w="4616256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39504" y="2123661"/>
            <a:ext cx="11008992" cy="7852652"/>
          </a:xfrm>
          <a:custGeom>
            <a:avLst/>
            <a:gdLst/>
            <a:ahLst/>
            <a:cxnLst/>
            <a:rect r="r" b="b" t="t" l="l"/>
            <a:pathLst>
              <a:path h="7852652" w="11008992">
                <a:moveTo>
                  <a:pt x="0" y="0"/>
                </a:moveTo>
                <a:lnTo>
                  <a:pt x="11008992" y="0"/>
                </a:lnTo>
                <a:lnTo>
                  <a:pt x="11008992" y="7852651"/>
                </a:lnTo>
                <a:lnTo>
                  <a:pt x="0" y="78526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458" t="-18940" r="-12572" b="-1803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32838" y="463350"/>
            <a:ext cx="144223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Solution: </a:t>
            </a:r>
            <a:r>
              <a:rPr lang="en-US" sz="5199" u="sng">
                <a:solidFill>
                  <a:srgbClr val="000000"/>
                </a:solidFill>
                <a:latin typeface="Canva Sans Bold"/>
                <a:hlinkClick r:id="rId8" tooltip="https://leetcode.com/problems/best-time-to-buy-and-sell-stock/description/"/>
              </a:rPr>
              <a:t>Best Time to Buy and Sell Stock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54828" y="625472"/>
            <a:ext cx="9178345" cy="2222880"/>
          </a:xfrm>
          <a:custGeom>
            <a:avLst/>
            <a:gdLst/>
            <a:ahLst/>
            <a:cxnLst/>
            <a:rect r="r" b="b" t="t" l="l"/>
            <a:pathLst>
              <a:path h="2222880" w="9178345">
                <a:moveTo>
                  <a:pt x="0" y="0"/>
                </a:moveTo>
                <a:lnTo>
                  <a:pt x="9178344" y="0"/>
                </a:lnTo>
                <a:lnTo>
                  <a:pt x="9178344" y="2222880"/>
                </a:lnTo>
                <a:lnTo>
                  <a:pt x="0" y="2222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42089" y="3548211"/>
            <a:ext cx="15617211" cy="5022586"/>
            <a:chOff x="0" y="0"/>
            <a:chExt cx="2004979" cy="6448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04979" cy="644813"/>
            </a:xfrm>
            <a:custGeom>
              <a:avLst/>
              <a:gdLst/>
              <a:ahLst/>
              <a:cxnLst/>
              <a:rect r="r" b="b" t="t" l="l"/>
              <a:pathLst>
                <a:path h="644813" w="2004979">
                  <a:moveTo>
                    <a:pt x="2004979" y="0"/>
                  </a:moveTo>
                  <a:lnTo>
                    <a:pt x="0" y="0"/>
                  </a:lnTo>
                  <a:lnTo>
                    <a:pt x="0" y="456853"/>
                  </a:lnTo>
                  <a:lnTo>
                    <a:pt x="157480" y="456853"/>
                  </a:lnTo>
                  <a:lnTo>
                    <a:pt x="157480" y="644813"/>
                  </a:lnTo>
                  <a:lnTo>
                    <a:pt x="463550" y="456853"/>
                  </a:lnTo>
                  <a:lnTo>
                    <a:pt x="2004979" y="456853"/>
                  </a:lnTo>
                  <a:lnTo>
                    <a:pt x="2004979" y="0"/>
                  </a:lnTo>
                  <a:close/>
                </a:path>
              </a:pathLst>
            </a:custGeom>
            <a:solidFill>
              <a:srgbClr val="FFFEF7"/>
            </a:solidFill>
            <a:ln w="1047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2004979" cy="4638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836381" y="4557529"/>
            <a:ext cx="13228626" cy="1340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10"/>
              </a:lnSpc>
            </a:pPr>
            <a:r>
              <a:rPr lang="en-US" sz="7864" u="sng">
                <a:solidFill>
                  <a:srgbClr val="000000"/>
                </a:solidFill>
                <a:latin typeface="Canva Sans Bold"/>
                <a:hlinkClick r:id="rId4" tooltip="https://leetcode.com/problems/container-with-most-water/"/>
              </a:rPr>
              <a:t>Container With Most Water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50104" y="182145"/>
            <a:ext cx="14387791" cy="6879556"/>
          </a:xfrm>
          <a:custGeom>
            <a:avLst/>
            <a:gdLst/>
            <a:ahLst/>
            <a:cxnLst/>
            <a:rect r="r" b="b" t="t" l="l"/>
            <a:pathLst>
              <a:path h="6879556" w="14387791">
                <a:moveTo>
                  <a:pt x="0" y="0"/>
                </a:moveTo>
                <a:lnTo>
                  <a:pt x="14387792" y="0"/>
                </a:lnTo>
                <a:lnTo>
                  <a:pt x="14387792" y="6879556"/>
                </a:lnTo>
                <a:lnTo>
                  <a:pt x="0" y="6879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255132" y="7281582"/>
            <a:ext cx="11777737" cy="2413970"/>
            <a:chOff x="0" y="0"/>
            <a:chExt cx="6800201" cy="13937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00201" cy="1393772"/>
            </a:xfrm>
            <a:custGeom>
              <a:avLst/>
              <a:gdLst/>
              <a:ahLst/>
              <a:cxnLst/>
              <a:rect r="r" b="b" t="t" l="l"/>
              <a:pathLst>
                <a:path h="1393772" w="6800201">
                  <a:moveTo>
                    <a:pt x="39440" y="0"/>
                  </a:moveTo>
                  <a:lnTo>
                    <a:pt x="6760761" y="0"/>
                  </a:lnTo>
                  <a:cubicBezTo>
                    <a:pt x="6782543" y="0"/>
                    <a:pt x="6800201" y="17658"/>
                    <a:pt x="6800201" y="39440"/>
                  </a:cubicBezTo>
                  <a:lnTo>
                    <a:pt x="6800201" y="1354332"/>
                  </a:lnTo>
                  <a:cubicBezTo>
                    <a:pt x="6800201" y="1376114"/>
                    <a:pt x="6782543" y="1393772"/>
                    <a:pt x="6760761" y="1393772"/>
                  </a:cubicBezTo>
                  <a:lnTo>
                    <a:pt x="39440" y="1393772"/>
                  </a:lnTo>
                  <a:cubicBezTo>
                    <a:pt x="17658" y="1393772"/>
                    <a:pt x="0" y="1376114"/>
                    <a:pt x="0" y="1354332"/>
                  </a:cubicBezTo>
                  <a:lnTo>
                    <a:pt x="0" y="39440"/>
                  </a:lnTo>
                  <a:cubicBezTo>
                    <a:pt x="0" y="17658"/>
                    <a:pt x="17658" y="0"/>
                    <a:pt x="39440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6800201" cy="14032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934467" y="7552055"/>
            <a:ext cx="10239771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Input: height = [1,8,6,2,5,4,8,3,7]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Output: 49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35593">
            <a:off x="10316048" y="-1504546"/>
            <a:ext cx="10108522" cy="5568877"/>
          </a:xfrm>
          <a:custGeom>
            <a:avLst/>
            <a:gdLst/>
            <a:ahLst/>
            <a:cxnLst/>
            <a:rect r="r" b="b" t="t" l="l"/>
            <a:pathLst>
              <a:path h="5568877" w="10108522">
                <a:moveTo>
                  <a:pt x="0" y="0"/>
                </a:moveTo>
                <a:lnTo>
                  <a:pt x="10108523" y="0"/>
                </a:lnTo>
                <a:lnTo>
                  <a:pt x="10108523" y="5568877"/>
                </a:lnTo>
                <a:lnTo>
                  <a:pt x="0" y="5568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80600">
            <a:off x="-2596833" y="6503013"/>
            <a:ext cx="7251066" cy="3994678"/>
          </a:xfrm>
          <a:custGeom>
            <a:avLst/>
            <a:gdLst/>
            <a:ahLst/>
            <a:cxnLst/>
            <a:rect r="r" b="b" t="t" l="l"/>
            <a:pathLst>
              <a:path h="3994678" w="7251066">
                <a:moveTo>
                  <a:pt x="0" y="0"/>
                </a:moveTo>
                <a:lnTo>
                  <a:pt x="7251066" y="0"/>
                </a:lnTo>
                <a:lnTo>
                  <a:pt x="7251066" y="3994678"/>
                </a:lnTo>
                <a:lnTo>
                  <a:pt x="0" y="399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61746" y="1028700"/>
            <a:ext cx="3636355" cy="1700931"/>
            <a:chOff x="0" y="0"/>
            <a:chExt cx="1307800" cy="6117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7800" cy="611733"/>
            </a:xfrm>
            <a:custGeom>
              <a:avLst/>
              <a:gdLst/>
              <a:ahLst/>
              <a:cxnLst/>
              <a:rect r="r" b="b" t="t" l="l"/>
              <a:pathLst>
                <a:path h="611733" w="1307800">
                  <a:moveTo>
                    <a:pt x="72387" y="0"/>
                  </a:moveTo>
                  <a:lnTo>
                    <a:pt x="1235413" y="0"/>
                  </a:lnTo>
                  <a:cubicBezTo>
                    <a:pt x="1275392" y="0"/>
                    <a:pt x="1307800" y="32409"/>
                    <a:pt x="1307800" y="72387"/>
                  </a:cubicBezTo>
                  <a:lnTo>
                    <a:pt x="1307800" y="539346"/>
                  </a:lnTo>
                  <a:cubicBezTo>
                    <a:pt x="1307800" y="579324"/>
                    <a:pt x="1275392" y="611733"/>
                    <a:pt x="1235413" y="611733"/>
                  </a:cubicBezTo>
                  <a:lnTo>
                    <a:pt x="72387" y="611733"/>
                  </a:lnTo>
                  <a:cubicBezTo>
                    <a:pt x="32409" y="611733"/>
                    <a:pt x="0" y="579324"/>
                    <a:pt x="0" y="539346"/>
                  </a:cubicBezTo>
                  <a:lnTo>
                    <a:pt x="0" y="72387"/>
                  </a:lnTo>
                  <a:cubicBezTo>
                    <a:pt x="0" y="32409"/>
                    <a:pt x="32409" y="0"/>
                    <a:pt x="72387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307800" cy="6212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631341" y="1108443"/>
            <a:ext cx="5025319" cy="2753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08"/>
              </a:lnSpc>
              <a:spcBef>
                <a:spcPct val="0"/>
              </a:spcBef>
            </a:pPr>
            <a:r>
              <a:rPr lang="en-US" sz="7863">
                <a:solidFill>
                  <a:srgbClr val="000000"/>
                </a:solidFill>
                <a:latin typeface="Repo Bold Bold"/>
              </a:rPr>
              <a:t>Topics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477414" y="2897358"/>
            <a:ext cx="10094357" cy="6934149"/>
            <a:chOff x="0" y="0"/>
            <a:chExt cx="4839679" cy="33245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39679" cy="3324537"/>
            </a:xfrm>
            <a:custGeom>
              <a:avLst/>
              <a:gdLst/>
              <a:ahLst/>
              <a:cxnLst/>
              <a:rect r="r" b="b" t="t" l="l"/>
              <a:pathLst>
                <a:path h="3324537" w="4839679">
                  <a:moveTo>
                    <a:pt x="26076" y="0"/>
                  </a:moveTo>
                  <a:lnTo>
                    <a:pt x="4813603" y="0"/>
                  </a:lnTo>
                  <a:cubicBezTo>
                    <a:pt x="4828005" y="0"/>
                    <a:pt x="4839679" y="11675"/>
                    <a:pt x="4839679" y="26076"/>
                  </a:cubicBezTo>
                  <a:lnTo>
                    <a:pt x="4839679" y="3298460"/>
                  </a:lnTo>
                  <a:cubicBezTo>
                    <a:pt x="4839679" y="3312862"/>
                    <a:pt x="4828005" y="3324537"/>
                    <a:pt x="4813603" y="3324537"/>
                  </a:cubicBezTo>
                  <a:lnTo>
                    <a:pt x="26076" y="3324537"/>
                  </a:lnTo>
                  <a:cubicBezTo>
                    <a:pt x="19161" y="3324537"/>
                    <a:pt x="12528" y="3321789"/>
                    <a:pt x="7638" y="3316899"/>
                  </a:cubicBezTo>
                  <a:cubicBezTo>
                    <a:pt x="2747" y="3312009"/>
                    <a:pt x="0" y="3305376"/>
                    <a:pt x="0" y="3298460"/>
                  </a:cubicBezTo>
                  <a:lnTo>
                    <a:pt x="0" y="26076"/>
                  </a:lnTo>
                  <a:cubicBezTo>
                    <a:pt x="0" y="11675"/>
                    <a:pt x="11675" y="0"/>
                    <a:pt x="26076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4839679" cy="33340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768767" y="3224343"/>
            <a:ext cx="8232596" cy="6280179"/>
            <a:chOff x="0" y="0"/>
            <a:chExt cx="10976794" cy="837357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5565413"/>
              <a:ext cx="5833644" cy="954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922691" indent="-461345" lvl="1">
                <a:lnSpc>
                  <a:spcPts val="598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4273">
                  <a:solidFill>
                    <a:srgbClr val="000000"/>
                  </a:solidFill>
                  <a:latin typeface="Repo Bold Bold"/>
                </a:rPr>
                <a:t>Two Pointers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492422"/>
              <a:ext cx="6914720" cy="954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922691" indent="-461345" lvl="1">
                <a:lnSpc>
                  <a:spcPts val="598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4273">
                  <a:solidFill>
                    <a:srgbClr val="000000"/>
                  </a:solidFill>
                  <a:latin typeface="Repo Bold Bold"/>
                </a:rPr>
                <a:t>Sliding Windows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7419432"/>
              <a:ext cx="8314644" cy="954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922691" indent="-461345" lvl="1">
                <a:lnSpc>
                  <a:spcPts val="598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4273">
                  <a:solidFill>
                    <a:srgbClr val="000000"/>
                  </a:solidFill>
                  <a:latin typeface="Repo Bold Bold"/>
                </a:rPr>
                <a:t>LeetCode Questions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85725"/>
              <a:ext cx="10976794" cy="944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922691" indent="-461345" lvl="1">
                <a:lnSpc>
                  <a:spcPts val="598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4273">
                  <a:solidFill>
                    <a:srgbClr val="000000"/>
                  </a:solidFill>
                  <a:latin typeface="Repo Bold Bold"/>
                </a:rPr>
                <a:t>Basics of Data Structure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905285" y="831434"/>
              <a:ext cx="3564083" cy="954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922691" indent="-461345" lvl="1">
                <a:lnSpc>
                  <a:spcPts val="598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4273">
                  <a:solidFill>
                    <a:srgbClr val="000000"/>
                  </a:solidFill>
                  <a:latin typeface="Repo Bold Bold"/>
                </a:rPr>
                <a:t>Arrays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905285" y="1783176"/>
              <a:ext cx="4023074" cy="954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922691" indent="-461345" lvl="1">
                <a:lnSpc>
                  <a:spcPts val="598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4273">
                  <a:solidFill>
                    <a:srgbClr val="000000"/>
                  </a:solidFill>
                  <a:latin typeface="Repo Bold Bold"/>
                </a:rPr>
                <a:t>Vectors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905285" y="2734918"/>
              <a:ext cx="3564083" cy="954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922691" indent="-461345" lvl="1">
                <a:lnSpc>
                  <a:spcPts val="598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4273">
                  <a:solidFill>
                    <a:srgbClr val="000000"/>
                  </a:solidFill>
                  <a:latin typeface="Repo Bold Bold"/>
                </a:rPr>
                <a:t>Stacks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905285" y="3686661"/>
              <a:ext cx="3839478" cy="954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922691" indent="-461345" lvl="1">
                <a:lnSpc>
                  <a:spcPts val="598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4273">
                  <a:solidFill>
                    <a:srgbClr val="000000"/>
                  </a:solidFill>
                  <a:latin typeface="Repo Bold Bold"/>
                </a:rPr>
                <a:t>Queues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905285" y="4638403"/>
              <a:ext cx="4583112" cy="954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922691" indent="-461345" lvl="1">
                <a:lnSpc>
                  <a:spcPts val="598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4273">
                  <a:solidFill>
                    <a:srgbClr val="000000"/>
                  </a:solidFill>
                  <a:latin typeface="Repo Bold Bold"/>
                </a:rPr>
                <a:t>Hashmap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32838" y="0"/>
            <a:ext cx="14422325" cy="1909044"/>
            <a:chOff x="0" y="0"/>
            <a:chExt cx="8327127" cy="11022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27127" cy="1102240"/>
            </a:xfrm>
            <a:custGeom>
              <a:avLst/>
              <a:gdLst/>
              <a:ahLst/>
              <a:cxnLst/>
              <a:rect r="r" b="b" t="t" l="l"/>
              <a:pathLst>
                <a:path h="1102240" w="8327127">
                  <a:moveTo>
                    <a:pt x="32208" y="0"/>
                  </a:moveTo>
                  <a:lnTo>
                    <a:pt x="8294919" y="0"/>
                  </a:lnTo>
                  <a:cubicBezTo>
                    <a:pt x="8303461" y="0"/>
                    <a:pt x="8311654" y="3393"/>
                    <a:pt x="8317694" y="9434"/>
                  </a:cubicBezTo>
                  <a:cubicBezTo>
                    <a:pt x="8323734" y="15474"/>
                    <a:pt x="8327127" y="23666"/>
                    <a:pt x="8327127" y="32208"/>
                  </a:cubicBezTo>
                  <a:lnTo>
                    <a:pt x="8327127" y="1070031"/>
                  </a:lnTo>
                  <a:cubicBezTo>
                    <a:pt x="8327127" y="1087819"/>
                    <a:pt x="8312707" y="1102240"/>
                    <a:pt x="8294919" y="1102240"/>
                  </a:cubicBezTo>
                  <a:lnTo>
                    <a:pt x="32208" y="1102240"/>
                  </a:lnTo>
                  <a:cubicBezTo>
                    <a:pt x="23666" y="1102240"/>
                    <a:pt x="15474" y="1098846"/>
                    <a:pt x="9434" y="1092806"/>
                  </a:cubicBezTo>
                  <a:cubicBezTo>
                    <a:pt x="3393" y="1086766"/>
                    <a:pt x="0" y="1078574"/>
                    <a:pt x="0" y="1070031"/>
                  </a:cubicBezTo>
                  <a:lnTo>
                    <a:pt x="0" y="32208"/>
                  </a:lnTo>
                  <a:cubicBezTo>
                    <a:pt x="0" y="23666"/>
                    <a:pt x="3393" y="15474"/>
                    <a:pt x="9434" y="9434"/>
                  </a:cubicBezTo>
                  <a:cubicBezTo>
                    <a:pt x="15474" y="3393"/>
                    <a:pt x="23666" y="0"/>
                    <a:pt x="32208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327127" cy="111176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932838" y="463350"/>
            <a:ext cx="144223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Solution: </a:t>
            </a:r>
            <a:r>
              <a:rPr lang="en-US" sz="5199" u="sng">
                <a:solidFill>
                  <a:srgbClr val="000000"/>
                </a:solidFill>
                <a:latin typeface="Canva Sans Bold"/>
                <a:hlinkClick r:id="rId3" tooltip="https://leetcode.com/problems/container-with-most-water/"/>
              </a:rPr>
              <a:t>Container With Most Water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713003" y="1909044"/>
            <a:ext cx="12861994" cy="8159151"/>
          </a:xfrm>
          <a:custGeom>
            <a:avLst/>
            <a:gdLst/>
            <a:ahLst/>
            <a:cxnLst/>
            <a:rect r="r" b="b" t="t" l="l"/>
            <a:pathLst>
              <a:path h="8159151" w="12861994">
                <a:moveTo>
                  <a:pt x="0" y="0"/>
                </a:moveTo>
                <a:lnTo>
                  <a:pt x="12861994" y="0"/>
                </a:lnTo>
                <a:lnTo>
                  <a:pt x="12861994" y="8159151"/>
                </a:lnTo>
                <a:lnTo>
                  <a:pt x="0" y="8159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990" t="-15243" r="-9431" b="-16188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54828" y="625472"/>
            <a:ext cx="9178345" cy="2222880"/>
          </a:xfrm>
          <a:custGeom>
            <a:avLst/>
            <a:gdLst/>
            <a:ahLst/>
            <a:cxnLst/>
            <a:rect r="r" b="b" t="t" l="l"/>
            <a:pathLst>
              <a:path h="2222880" w="9178345">
                <a:moveTo>
                  <a:pt x="0" y="0"/>
                </a:moveTo>
                <a:lnTo>
                  <a:pt x="9178344" y="0"/>
                </a:lnTo>
                <a:lnTo>
                  <a:pt x="9178344" y="2222880"/>
                </a:lnTo>
                <a:lnTo>
                  <a:pt x="0" y="2222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42089" y="3548211"/>
            <a:ext cx="15617211" cy="5022586"/>
            <a:chOff x="0" y="0"/>
            <a:chExt cx="2004979" cy="6448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04979" cy="644813"/>
            </a:xfrm>
            <a:custGeom>
              <a:avLst/>
              <a:gdLst/>
              <a:ahLst/>
              <a:cxnLst/>
              <a:rect r="r" b="b" t="t" l="l"/>
              <a:pathLst>
                <a:path h="644813" w="2004979">
                  <a:moveTo>
                    <a:pt x="2004979" y="0"/>
                  </a:moveTo>
                  <a:lnTo>
                    <a:pt x="0" y="0"/>
                  </a:lnTo>
                  <a:lnTo>
                    <a:pt x="0" y="456853"/>
                  </a:lnTo>
                  <a:lnTo>
                    <a:pt x="157480" y="456853"/>
                  </a:lnTo>
                  <a:lnTo>
                    <a:pt x="157480" y="644813"/>
                  </a:lnTo>
                  <a:lnTo>
                    <a:pt x="463550" y="456853"/>
                  </a:lnTo>
                  <a:lnTo>
                    <a:pt x="2004979" y="456853"/>
                  </a:lnTo>
                  <a:lnTo>
                    <a:pt x="2004979" y="0"/>
                  </a:lnTo>
                  <a:close/>
                </a:path>
              </a:pathLst>
            </a:custGeom>
            <a:solidFill>
              <a:srgbClr val="FFFEF7"/>
            </a:solidFill>
            <a:ln w="1047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2004979" cy="4638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050007" y="4262470"/>
            <a:ext cx="4801374" cy="205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34"/>
              </a:lnSpc>
            </a:pPr>
            <a:r>
              <a:rPr lang="en-US" sz="12024" u="sng">
                <a:solidFill>
                  <a:srgbClr val="000000"/>
                </a:solidFill>
                <a:latin typeface="Canva Sans Bold"/>
                <a:hlinkClick r:id="rId4" tooltip="https://leetcode.com/problems/3sum/description/"/>
              </a:rPr>
              <a:t>3-Sum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51150"/>
            <a:ext cx="16668859" cy="6308696"/>
            <a:chOff x="0" y="0"/>
            <a:chExt cx="11633292" cy="44028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633292" cy="4402875"/>
            </a:xfrm>
            <a:custGeom>
              <a:avLst/>
              <a:gdLst/>
              <a:ahLst/>
              <a:cxnLst/>
              <a:rect r="r" b="b" t="t" l="l"/>
              <a:pathLst>
                <a:path h="4402875" w="11633292">
                  <a:moveTo>
                    <a:pt x="27867" y="0"/>
                  </a:moveTo>
                  <a:lnTo>
                    <a:pt x="11605425" y="0"/>
                  </a:lnTo>
                  <a:cubicBezTo>
                    <a:pt x="11620815" y="0"/>
                    <a:pt x="11633292" y="12477"/>
                    <a:pt x="11633292" y="27867"/>
                  </a:cubicBezTo>
                  <a:lnTo>
                    <a:pt x="11633292" y="4375008"/>
                  </a:lnTo>
                  <a:cubicBezTo>
                    <a:pt x="11633292" y="4390398"/>
                    <a:pt x="11620815" y="4402875"/>
                    <a:pt x="11605425" y="4402875"/>
                  </a:cubicBezTo>
                  <a:lnTo>
                    <a:pt x="27867" y="4402875"/>
                  </a:lnTo>
                  <a:cubicBezTo>
                    <a:pt x="12477" y="4402875"/>
                    <a:pt x="0" y="4390398"/>
                    <a:pt x="0" y="4375008"/>
                  </a:cubicBezTo>
                  <a:lnTo>
                    <a:pt x="0" y="27867"/>
                  </a:lnTo>
                  <a:cubicBezTo>
                    <a:pt x="0" y="12477"/>
                    <a:pt x="12477" y="0"/>
                    <a:pt x="27867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1633292" cy="44124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74435" y="1190449"/>
            <a:ext cx="16059646" cy="6528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0"/>
              </a:lnSpc>
            </a:pPr>
            <a:r>
              <a:rPr lang="en-US" sz="4421">
                <a:solidFill>
                  <a:srgbClr val="000000"/>
                </a:solidFill>
                <a:latin typeface="Canva Sans Bold"/>
              </a:rPr>
              <a:t>Given an integer array nums, return all the triplets [nums[i], nums[j], nums[k]] such that i != j, i != k, and j != k, and nums[i] + nums[j] + nums[k] == 0.</a:t>
            </a:r>
          </a:p>
          <a:p>
            <a:pPr algn="ctr">
              <a:lnSpc>
                <a:spcPts val="6190"/>
              </a:lnSpc>
            </a:pPr>
          </a:p>
          <a:p>
            <a:pPr algn="ctr">
              <a:lnSpc>
                <a:spcPts val="6190"/>
              </a:lnSpc>
            </a:pPr>
            <a:r>
              <a:rPr lang="en-US" sz="4421">
                <a:solidFill>
                  <a:srgbClr val="000000"/>
                </a:solidFill>
                <a:latin typeface="Canva Sans Bold"/>
              </a:rPr>
              <a:t>Notice that the solution set must not contain duplicate triplets.</a:t>
            </a:r>
          </a:p>
          <a:p>
            <a:pPr algn="ctr">
              <a:lnSpc>
                <a:spcPts val="4930"/>
              </a:lnSpc>
            </a:pPr>
          </a:p>
          <a:p>
            <a:pPr algn="ctr">
              <a:lnSpc>
                <a:spcPts val="4930"/>
              </a:lnSpc>
            </a:pPr>
          </a:p>
          <a:p>
            <a:pPr algn="ctr">
              <a:lnSpc>
                <a:spcPts val="493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274435" y="7281582"/>
            <a:ext cx="8110217" cy="2176575"/>
            <a:chOff x="0" y="0"/>
            <a:chExt cx="5193385" cy="13937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93385" cy="1393772"/>
            </a:xfrm>
            <a:custGeom>
              <a:avLst/>
              <a:gdLst/>
              <a:ahLst/>
              <a:cxnLst/>
              <a:rect r="r" b="b" t="t" l="l"/>
              <a:pathLst>
                <a:path h="1393772" w="5193385">
                  <a:moveTo>
                    <a:pt x="57275" y="0"/>
                  </a:moveTo>
                  <a:lnTo>
                    <a:pt x="5136109" y="0"/>
                  </a:lnTo>
                  <a:cubicBezTo>
                    <a:pt x="5151300" y="0"/>
                    <a:pt x="5165868" y="6034"/>
                    <a:pt x="5176609" y="16776"/>
                  </a:cubicBezTo>
                  <a:cubicBezTo>
                    <a:pt x="5187350" y="27517"/>
                    <a:pt x="5193385" y="42085"/>
                    <a:pt x="5193385" y="57275"/>
                  </a:cubicBezTo>
                  <a:lnTo>
                    <a:pt x="5193385" y="1336497"/>
                  </a:lnTo>
                  <a:cubicBezTo>
                    <a:pt x="5193385" y="1351687"/>
                    <a:pt x="5187350" y="1366255"/>
                    <a:pt x="5176609" y="1376996"/>
                  </a:cubicBezTo>
                  <a:cubicBezTo>
                    <a:pt x="5165868" y="1387738"/>
                    <a:pt x="5151300" y="1393772"/>
                    <a:pt x="5136109" y="1393772"/>
                  </a:cubicBezTo>
                  <a:lnTo>
                    <a:pt x="57275" y="1393772"/>
                  </a:lnTo>
                  <a:cubicBezTo>
                    <a:pt x="42085" y="1393772"/>
                    <a:pt x="27517" y="1387738"/>
                    <a:pt x="16776" y="1376996"/>
                  </a:cubicBezTo>
                  <a:cubicBezTo>
                    <a:pt x="6034" y="1366255"/>
                    <a:pt x="0" y="1351687"/>
                    <a:pt x="0" y="1336497"/>
                  </a:cubicBezTo>
                  <a:lnTo>
                    <a:pt x="0" y="57275"/>
                  </a:lnTo>
                  <a:cubicBezTo>
                    <a:pt x="0" y="42085"/>
                    <a:pt x="6034" y="27517"/>
                    <a:pt x="16776" y="16776"/>
                  </a:cubicBezTo>
                  <a:cubicBezTo>
                    <a:pt x="27517" y="6034"/>
                    <a:pt x="42085" y="0"/>
                    <a:pt x="57275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5193385" cy="14032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28176" y="7525614"/>
            <a:ext cx="7802734" cy="4131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64"/>
              </a:lnSpc>
            </a:pPr>
            <a:r>
              <a:rPr lang="en-US" sz="4688">
                <a:solidFill>
                  <a:srgbClr val="000000"/>
                </a:solidFill>
                <a:latin typeface="Canva Sans Bold"/>
              </a:rPr>
              <a:t>Input: nums=[-1,0,1,2,-1,-4]</a:t>
            </a:r>
          </a:p>
          <a:p>
            <a:pPr>
              <a:lnSpc>
                <a:spcPts val="6564"/>
              </a:lnSpc>
            </a:pPr>
            <a:r>
              <a:rPr lang="en-US" sz="4688">
                <a:solidFill>
                  <a:srgbClr val="000000"/>
                </a:solidFill>
                <a:latin typeface="Canva Sans Bold"/>
              </a:rPr>
              <a:t>Output: [[-1,-1,2],[-1,0,1]]</a:t>
            </a:r>
          </a:p>
          <a:p>
            <a:pPr>
              <a:lnSpc>
                <a:spcPts val="6564"/>
              </a:lnSpc>
            </a:pPr>
          </a:p>
          <a:p>
            <a:pPr>
              <a:lnSpc>
                <a:spcPts val="6564"/>
              </a:lnSpc>
            </a:pPr>
          </a:p>
          <a:p>
            <a:pPr>
              <a:lnSpc>
                <a:spcPts val="6564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9587342" y="7281582"/>
            <a:ext cx="8110217" cy="2176575"/>
            <a:chOff x="0" y="0"/>
            <a:chExt cx="5193385" cy="13937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93385" cy="1393772"/>
            </a:xfrm>
            <a:custGeom>
              <a:avLst/>
              <a:gdLst/>
              <a:ahLst/>
              <a:cxnLst/>
              <a:rect r="r" b="b" t="t" l="l"/>
              <a:pathLst>
                <a:path h="1393772" w="5193385">
                  <a:moveTo>
                    <a:pt x="57275" y="0"/>
                  </a:moveTo>
                  <a:lnTo>
                    <a:pt x="5136109" y="0"/>
                  </a:lnTo>
                  <a:cubicBezTo>
                    <a:pt x="5151300" y="0"/>
                    <a:pt x="5165868" y="6034"/>
                    <a:pt x="5176609" y="16776"/>
                  </a:cubicBezTo>
                  <a:cubicBezTo>
                    <a:pt x="5187350" y="27517"/>
                    <a:pt x="5193385" y="42085"/>
                    <a:pt x="5193385" y="57275"/>
                  </a:cubicBezTo>
                  <a:lnTo>
                    <a:pt x="5193385" y="1336497"/>
                  </a:lnTo>
                  <a:cubicBezTo>
                    <a:pt x="5193385" y="1351687"/>
                    <a:pt x="5187350" y="1366255"/>
                    <a:pt x="5176609" y="1376996"/>
                  </a:cubicBezTo>
                  <a:cubicBezTo>
                    <a:pt x="5165868" y="1387738"/>
                    <a:pt x="5151300" y="1393772"/>
                    <a:pt x="5136109" y="1393772"/>
                  </a:cubicBezTo>
                  <a:lnTo>
                    <a:pt x="57275" y="1393772"/>
                  </a:lnTo>
                  <a:cubicBezTo>
                    <a:pt x="42085" y="1393772"/>
                    <a:pt x="27517" y="1387738"/>
                    <a:pt x="16776" y="1376996"/>
                  </a:cubicBezTo>
                  <a:cubicBezTo>
                    <a:pt x="6034" y="1366255"/>
                    <a:pt x="0" y="1351687"/>
                    <a:pt x="0" y="1336497"/>
                  </a:cubicBezTo>
                  <a:lnTo>
                    <a:pt x="0" y="57275"/>
                  </a:lnTo>
                  <a:cubicBezTo>
                    <a:pt x="0" y="42085"/>
                    <a:pt x="6034" y="27517"/>
                    <a:pt x="16776" y="16776"/>
                  </a:cubicBezTo>
                  <a:cubicBezTo>
                    <a:pt x="27517" y="6034"/>
                    <a:pt x="42085" y="0"/>
                    <a:pt x="57275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5193385" cy="14032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849010" y="7525614"/>
            <a:ext cx="5883250" cy="4131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64"/>
              </a:lnSpc>
            </a:pPr>
            <a:r>
              <a:rPr lang="en-US" sz="4688">
                <a:solidFill>
                  <a:srgbClr val="000000"/>
                </a:solidFill>
                <a:latin typeface="Canva Sans Bold"/>
              </a:rPr>
              <a:t>Input: nums = [0,1,1]</a:t>
            </a:r>
          </a:p>
          <a:p>
            <a:pPr>
              <a:lnSpc>
                <a:spcPts val="6564"/>
              </a:lnSpc>
            </a:pPr>
            <a:r>
              <a:rPr lang="en-US" sz="4688">
                <a:solidFill>
                  <a:srgbClr val="000000"/>
                </a:solidFill>
                <a:latin typeface="Canva Sans Bold"/>
              </a:rPr>
              <a:t>Output: []</a:t>
            </a:r>
          </a:p>
          <a:p>
            <a:pPr>
              <a:lnSpc>
                <a:spcPts val="6564"/>
              </a:lnSpc>
            </a:pPr>
          </a:p>
          <a:p>
            <a:pPr>
              <a:lnSpc>
                <a:spcPts val="6564"/>
              </a:lnSpc>
            </a:pPr>
          </a:p>
          <a:p>
            <a:pPr>
              <a:lnSpc>
                <a:spcPts val="6564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9949" y="4188978"/>
            <a:ext cx="5785095" cy="1909044"/>
            <a:chOff x="0" y="0"/>
            <a:chExt cx="3340184" cy="11022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40184" cy="1102240"/>
            </a:xfrm>
            <a:custGeom>
              <a:avLst/>
              <a:gdLst/>
              <a:ahLst/>
              <a:cxnLst/>
              <a:rect r="r" b="b" t="t" l="l"/>
              <a:pathLst>
                <a:path h="1102240" w="3340184">
                  <a:moveTo>
                    <a:pt x="80295" y="0"/>
                  </a:moveTo>
                  <a:lnTo>
                    <a:pt x="3259889" y="0"/>
                  </a:lnTo>
                  <a:cubicBezTo>
                    <a:pt x="3304235" y="0"/>
                    <a:pt x="3340184" y="35949"/>
                    <a:pt x="3340184" y="80295"/>
                  </a:cubicBezTo>
                  <a:lnTo>
                    <a:pt x="3340184" y="1021944"/>
                  </a:lnTo>
                  <a:cubicBezTo>
                    <a:pt x="3340184" y="1043240"/>
                    <a:pt x="3331725" y="1063663"/>
                    <a:pt x="3316666" y="1078722"/>
                  </a:cubicBezTo>
                  <a:cubicBezTo>
                    <a:pt x="3301608" y="1093780"/>
                    <a:pt x="3281185" y="1102240"/>
                    <a:pt x="3259889" y="1102240"/>
                  </a:cubicBezTo>
                  <a:lnTo>
                    <a:pt x="80295" y="1102240"/>
                  </a:lnTo>
                  <a:cubicBezTo>
                    <a:pt x="59000" y="1102240"/>
                    <a:pt x="38576" y="1093780"/>
                    <a:pt x="23518" y="1078722"/>
                  </a:cubicBezTo>
                  <a:cubicBezTo>
                    <a:pt x="8460" y="1063663"/>
                    <a:pt x="0" y="1043240"/>
                    <a:pt x="0" y="1021944"/>
                  </a:cubicBezTo>
                  <a:lnTo>
                    <a:pt x="0" y="80295"/>
                  </a:lnTo>
                  <a:cubicBezTo>
                    <a:pt x="0" y="59000"/>
                    <a:pt x="8460" y="38576"/>
                    <a:pt x="23518" y="23518"/>
                  </a:cubicBezTo>
                  <a:cubicBezTo>
                    <a:pt x="38576" y="8460"/>
                    <a:pt x="59000" y="0"/>
                    <a:pt x="80295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3340184" cy="111176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460530" y="301718"/>
            <a:ext cx="8798770" cy="9683563"/>
          </a:xfrm>
          <a:custGeom>
            <a:avLst/>
            <a:gdLst/>
            <a:ahLst/>
            <a:cxnLst/>
            <a:rect r="r" b="b" t="t" l="l"/>
            <a:pathLst>
              <a:path h="9683563" w="8798770">
                <a:moveTo>
                  <a:pt x="0" y="0"/>
                </a:moveTo>
                <a:lnTo>
                  <a:pt x="8798770" y="0"/>
                </a:lnTo>
                <a:lnTo>
                  <a:pt x="8798770" y="9683564"/>
                </a:lnTo>
                <a:lnTo>
                  <a:pt x="0" y="9683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94" t="-9847" r="-12115" b="-1031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7922" y="4652327"/>
            <a:ext cx="53891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Canva Sans Bold"/>
                <a:hlinkClick r:id="rId4" tooltip="https://leetcode.com/problems/3sum/description/"/>
              </a:rPr>
              <a:t>Solution: 3-Sum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49358" y="358164"/>
            <a:ext cx="9030696" cy="903069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EF7"/>
            </a:solidFill>
            <a:ln w="1047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27000" y="117475"/>
              <a:ext cx="558800" cy="5683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79294" y="2602270"/>
            <a:ext cx="18288000" cy="4542486"/>
            <a:chOff x="0" y="0"/>
            <a:chExt cx="812800" cy="2018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01888"/>
            </a:xfrm>
            <a:custGeom>
              <a:avLst/>
              <a:gdLst/>
              <a:ahLst/>
              <a:cxnLst/>
              <a:rect r="r" b="b" t="t" l="l"/>
              <a:pathLst>
                <a:path h="201888" w="812800">
                  <a:moveTo>
                    <a:pt x="812800" y="0"/>
                  </a:moveTo>
                  <a:lnTo>
                    <a:pt x="0" y="0"/>
                  </a:lnTo>
                  <a:lnTo>
                    <a:pt x="101600" y="100944"/>
                  </a:lnTo>
                  <a:lnTo>
                    <a:pt x="0" y="201888"/>
                  </a:lnTo>
                  <a:lnTo>
                    <a:pt x="812800" y="201888"/>
                  </a:lnTo>
                  <a:lnTo>
                    <a:pt x="711200" y="100944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FFFEF7"/>
            </a:solidFill>
            <a:ln w="1047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88900" y="-9525"/>
              <a:ext cx="635000" cy="21141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459923" y="2680826"/>
            <a:ext cx="11368154" cy="415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31"/>
              </a:lnSpc>
            </a:pPr>
            <a:r>
              <a:rPr lang="en-US" sz="11951">
                <a:solidFill>
                  <a:srgbClr val="000000"/>
                </a:solidFill>
                <a:latin typeface="Canva Sans Bold"/>
              </a:rPr>
              <a:t>Sliding Window</a:t>
            </a:r>
          </a:p>
          <a:p>
            <a:pPr algn="ctr">
              <a:lnSpc>
                <a:spcPts val="16731"/>
              </a:lnSpc>
            </a:pPr>
            <a:r>
              <a:rPr lang="en-US" sz="11951">
                <a:solidFill>
                  <a:srgbClr val="000000"/>
                </a:solidFill>
                <a:latin typeface="Canva Sans Bold"/>
              </a:rPr>
              <a:t>Technique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58002" y="-235387"/>
            <a:ext cx="3991356" cy="4114800"/>
          </a:xfrm>
          <a:custGeom>
            <a:avLst/>
            <a:gdLst/>
            <a:ahLst/>
            <a:cxnLst/>
            <a:rect r="r" b="b" t="t" l="l"/>
            <a:pathLst>
              <a:path h="4114800" w="3991356">
                <a:moveTo>
                  <a:pt x="0" y="0"/>
                </a:moveTo>
                <a:lnTo>
                  <a:pt x="3991356" y="0"/>
                </a:lnTo>
                <a:lnTo>
                  <a:pt x="39913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3480054" y="-235387"/>
            <a:ext cx="3991356" cy="4114800"/>
          </a:xfrm>
          <a:custGeom>
            <a:avLst/>
            <a:gdLst/>
            <a:ahLst/>
            <a:cxnLst/>
            <a:rect r="r" b="b" t="t" l="l"/>
            <a:pathLst>
              <a:path h="4114800" w="3991356">
                <a:moveTo>
                  <a:pt x="3991356" y="0"/>
                </a:moveTo>
                <a:lnTo>
                  <a:pt x="0" y="0"/>
                </a:lnTo>
                <a:lnTo>
                  <a:pt x="0" y="4114800"/>
                </a:lnTo>
                <a:lnTo>
                  <a:pt x="3991356" y="4114800"/>
                </a:lnTo>
                <a:lnTo>
                  <a:pt x="399135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70593"/>
            <a:ext cx="18288000" cy="3892177"/>
            <a:chOff x="0" y="0"/>
            <a:chExt cx="812800" cy="1729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72986"/>
            </a:xfrm>
            <a:custGeom>
              <a:avLst/>
              <a:gdLst/>
              <a:ahLst/>
              <a:cxnLst/>
              <a:rect r="r" b="b" t="t" l="l"/>
              <a:pathLst>
                <a:path h="172986" w="812800">
                  <a:moveTo>
                    <a:pt x="86493" y="0"/>
                  </a:moveTo>
                  <a:lnTo>
                    <a:pt x="726307" y="0"/>
                  </a:lnTo>
                  <a:cubicBezTo>
                    <a:pt x="774076" y="0"/>
                    <a:pt x="812800" y="38724"/>
                    <a:pt x="812800" y="86493"/>
                  </a:cubicBezTo>
                  <a:lnTo>
                    <a:pt x="812800" y="86493"/>
                  </a:lnTo>
                  <a:cubicBezTo>
                    <a:pt x="812800" y="134261"/>
                    <a:pt x="774076" y="172986"/>
                    <a:pt x="726307" y="172986"/>
                  </a:cubicBezTo>
                  <a:lnTo>
                    <a:pt x="86493" y="172986"/>
                  </a:lnTo>
                  <a:cubicBezTo>
                    <a:pt x="38724" y="172986"/>
                    <a:pt x="0" y="134261"/>
                    <a:pt x="0" y="86493"/>
                  </a:cubicBezTo>
                  <a:lnTo>
                    <a:pt x="0" y="86493"/>
                  </a:lnTo>
                  <a:cubicBezTo>
                    <a:pt x="0" y="38724"/>
                    <a:pt x="38724" y="0"/>
                    <a:pt x="86493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12800" cy="18251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94081" y="1648873"/>
            <a:ext cx="16699839" cy="1134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000000"/>
                </a:solidFill>
                <a:latin typeface="Anton"/>
              </a:rPr>
              <a:t>There are two types of Sliding Window Technique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3738" y="6031849"/>
            <a:ext cx="7618191" cy="2527468"/>
            <a:chOff x="0" y="0"/>
            <a:chExt cx="535917" cy="177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35917" cy="177800"/>
            </a:xfrm>
            <a:custGeom>
              <a:avLst/>
              <a:gdLst/>
              <a:ahLst/>
              <a:cxnLst/>
              <a:rect r="r" b="b" t="t" l="l"/>
              <a:pathLst>
                <a:path h="177800" w="535917">
                  <a:moveTo>
                    <a:pt x="45649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98382"/>
                  </a:lnTo>
                  <a:cubicBezTo>
                    <a:pt x="43699" y="98382"/>
                    <a:pt x="79418" y="133721"/>
                    <a:pt x="79418" y="177800"/>
                  </a:cubicBezTo>
                  <a:lnTo>
                    <a:pt x="456499" y="177800"/>
                  </a:lnTo>
                  <a:cubicBezTo>
                    <a:pt x="456499" y="134101"/>
                    <a:pt x="491838" y="98382"/>
                    <a:pt x="535917" y="98382"/>
                  </a:cubicBezTo>
                  <a:lnTo>
                    <a:pt x="535917" y="79418"/>
                  </a:lnTo>
                  <a:cubicBezTo>
                    <a:pt x="492218" y="79418"/>
                    <a:pt x="456499" y="44079"/>
                    <a:pt x="456499" y="0"/>
                  </a:cubicBezTo>
                  <a:close/>
                </a:path>
              </a:pathLst>
            </a:custGeom>
            <a:solidFill>
              <a:srgbClr val="FFFEF7"/>
            </a:solidFill>
            <a:ln w="1047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38100" y="28575"/>
              <a:ext cx="459717" cy="1111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30017" y="6953882"/>
            <a:ext cx="5785633" cy="616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3"/>
              </a:lnSpc>
            </a:pPr>
            <a:r>
              <a:rPr lang="en-US" sz="3630">
                <a:solidFill>
                  <a:srgbClr val="000000"/>
                </a:solidFill>
                <a:latin typeface="Canva Sans Bold"/>
              </a:rPr>
              <a:t>Fixed Size Sliding Window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207937" y="6031849"/>
            <a:ext cx="7618191" cy="2527468"/>
            <a:chOff x="0" y="0"/>
            <a:chExt cx="535917" cy="177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5917" cy="177800"/>
            </a:xfrm>
            <a:custGeom>
              <a:avLst/>
              <a:gdLst/>
              <a:ahLst/>
              <a:cxnLst/>
              <a:rect r="r" b="b" t="t" l="l"/>
              <a:pathLst>
                <a:path h="177800" w="535917">
                  <a:moveTo>
                    <a:pt x="45649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98382"/>
                  </a:lnTo>
                  <a:cubicBezTo>
                    <a:pt x="43699" y="98382"/>
                    <a:pt x="79418" y="133721"/>
                    <a:pt x="79418" y="177800"/>
                  </a:cubicBezTo>
                  <a:lnTo>
                    <a:pt x="456499" y="177800"/>
                  </a:lnTo>
                  <a:cubicBezTo>
                    <a:pt x="456499" y="134101"/>
                    <a:pt x="491838" y="98382"/>
                    <a:pt x="535917" y="98382"/>
                  </a:cubicBezTo>
                  <a:lnTo>
                    <a:pt x="535917" y="79418"/>
                  </a:lnTo>
                  <a:cubicBezTo>
                    <a:pt x="492218" y="79418"/>
                    <a:pt x="456499" y="44079"/>
                    <a:pt x="456499" y="0"/>
                  </a:cubicBezTo>
                  <a:close/>
                </a:path>
              </a:pathLst>
            </a:custGeom>
            <a:solidFill>
              <a:srgbClr val="FFFEF7"/>
            </a:solidFill>
            <a:ln w="1047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38100" y="28575"/>
              <a:ext cx="459717" cy="1111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879008" y="6953882"/>
            <a:ext cx="6276049" cy="59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</a:pPr>
            <a:r>
              <a:rPr lang="en-US" sz="3530">
                <a:solidFill>
                  <a:srgbClr val="000000"/>
                </a:solidFill>
                <a:latin typeface="Canva Sans Bold"/>
              </a:rPr>
              <a:t>Variable Size Sliding Window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8561076">
            <a:off x="5339788" y="4339414"/>
            <a:ext cx="2935300" cy="1339231"/>
          </a:xfrm>
          <a:custGeom>
            <a:avLst/>
            <a:gdLst/>
            <a:ahLst/>
            <a:cxnLst/>
            <a:rect r="r" b="b" t="t" l="l"/>
            <a:pathLst>
              <a:path h="1339231" w="2935300">
                <a:moveTo>
                  <a:pt x="0" y="0"/>
                </a:moveTo>
                <a:lnTo>
                  <a:pt x="2935300" y="0"/>
                </a:lnTo>
                <a:lnTo>
                  <a:pt x="2935300" y="1339231"/>
                </a:lnTo>
                <a:lnTo>
                  <a:pt x="0" y="13392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700000">
            <a:off x="8809129" y="4473885"/>
            <a:ext cx="2935300" cy="1339231"/>
          </a:xfrm>
          <a:custGeom>
            <a:avLst/>
            <a:gdLst/>
            <a:ahLst/>
            <a:cxnLst/>
            <a:rect r="r" b="b" t="t" l="l"/>
            <a:pathLst>
              <a:path h="1339231" w="2935300">
                <a:moveTo>
                  <a:pt x="0" y="0"/>
                </a:moveTo>
                <a:lnTo>
                  <a:pt x="2935300" y="0"/>
                </a:lnTo>
                <a:lnTo>
                  <a:pt x="2935300" y="1339230"/>
                </a:lnTo>
                <a:lnTo>
                  <a:pt x="0" y="133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54828" y="625472"/>
            <a:ext cx="9178345" cy="2222880"/>
          </a:xfrm>
          <a:custGeom>
            <a:avLst/>
            <a:gdLst/>
            <a:ahLst/>
            <a:cxnLst/>
            <a:rect r="r" b="b" t="t" l="l"/>
            <a:pathLst>
              <a:path h="2222880" w="9178345">
                <a:moveTo>
                  <a:pt x="0" y="0"/>
                </a:moveTo>
                <a:lnTo>
                  <a:pt x="9178344" y="0"/>
                </a:lnTo>
                <a:lnTo>
                  <a:pt x="9178344" y="2222880"/>
                </a:lnTo>
                <a:lnTo>
                  <a:pt x="0" y="2222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567743" y="8282091"/>
            <a:ext cx="7765903" cy="1496293"/>
            <a:chOff x="0" y="0"/>
            <a:chExt cx="5108588" cy="98429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08588" cy="984296"/>
            </a:xfrm>
            <a:custGeom>
              <a:avLst/>
              <a:gdLst/>
              <a:ahLst/>
              <a:cxnLst/>
              <a:rect r="r" b="b" t="t" l="l"/>
              <a:pathLst>
                <a:path h="984296" w="5108588">
                  <a:moveTo>
                    <a:pt x="59815" y="0"/>
                  </a:moveTo>
                  <a:lnTo>
                    <a:pt x="5048773" y="0"/>
                  </a:lnTo>
                  <a:cubicBezTo>
                    <a:pt x="5064637" y="0"/>
                    <a:pt x="5079851" y="6302"/>
                    <a:pt x="5091068" y="17519"/>
                  </a:cubicBezTo>
                  <a:cubicBezTo>
                    <a:pt x="5102286" y="28737"/>
                    <a:pt x="5108588" y="43951"/>
                    <a:pt x="5108588" y="59815"/>
                  </a:cubicBezTo>
                  <a:lnTo>
                    <a:pt x="5108588" y="924481"/>
                  </a:lnTo>
                  <a:cubicBezTo>
                    <a:pt x="5108588" y="957516"/>
                    <a:pt x="5081808" y="984296"/>
                    <a:pt x="5048773" y="984296"/>
                  </a:cubicBezTo>
                  <a:lnTo>
                    <a:pt x="59815" y="984296"/>
                  </a:lnTo>
                  <a:cubicBezTo>
                    <a:pt x="43951" y="984296"/>
                    <a:pt x="28737" y="977994"/>
                    <a:pt x="17519" y="966776"/>
                  </a:cubicBezTo>
                  <a:cubicBezTo>
                    <a:pt x="6302" y="955559"/>
                    <a:pt x="0" y="940345"/>
                    <a:pt x="0" y="924481"/>
                  </a:cubicBezTo>
                  <a:lnTo>
                    <a:pt x="0" y="59815"/>
                  </a:lnTo>
                  <a:cubicBezTo>
                    <a:pt x="0" y="43951"/>
                    <a:pt x="6302" y="28737"/>
                    <a:pt x="17519" y="17519"/>
                  </a:cubicBezTo>
                  <a:cubicBezTo>
                    <a:pt x="28737" y="6302"/>
                    <a:pt x="43951" y="0"/>
                    <a:pt x="59815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5108588" cy="99382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852007" y="8597007"/>
            <a:ext cx="9197375" cy="78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9"/>
              </a:lnSpc>
            </a:pPr>
            <a:r>
              <a:rPr lang="en-US" sz="4564">
                <a:solidFill>
                  <a:srgbClr val="000000"/>
                </a:solidFill>
                <a:latin typeface="Canva Sans Bold"/>
              </a:rPr>
              <a:t>Fixed Sliding Window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42089" y="3548211"/>
            <a:ext cx="15617211" cy="5022586"/>
            <a:chOff x="0" y="0"/>
            <a:chExt cx="2004979" cy="6448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04979" cy="644813"/>
            </a:xfrm>
            <a:custGeom>
              <a:avLst/>
              <a:gdLst/>
              <a:ahLst/>
              <a:cxnLst/>
              <a:rect r="r" b="b" t="t" l="l"/>
              <a:pathLst>
                <a:path h="644813" w="2004979">
                  <a:moveTo>
                    <a:pt x="2004979" y="0"/>
                  </a:moveTo>
                  <a:lnTo>
                    <a:pt x="0" y="0"/>
                  </a:lnTo>
                  <a:lnTo>
                    <a:pt x="0" y="456853"/>
                  </a:lnTo>
                  <a:lnTo>
                    <a:pt x="157480" y="456853"/>
                  </a:lnTo>
                  <a:lnTo>
                    <a:pt x="157480" y="644813"/>
                  </a:lnTo>
                  <a:lnTo>
                    <a:pt x="463550" y="456853"/>
                  </a:lnTo>
                  <a:lnTo>
                    <a:pt x="2004979" y="456853"/>
                  </a:lnTo>
                  <a:lnTo>
                    <a:pt x="2004979" y="0"/>
                  </a:lnTo>
                  <a:close/>
                </a:path>
              </a:pathLst>
            </a:custGeom>
            <a:solidFill>
              <a:srgbClr val="FFFEF7"/>
            </a:solidFill>
            <a:ln w="1047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2004979" cy="4638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541141" y="4524271"/>
            <a:ext cx="13819107" cy="136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32"/>
              </a:lnSpc>
              <a:spcBef>
                <a:spcPct val="0"/>
              </a:spcBef>
            </a:pPr>
            <a:r>
              <a:rPr lang="en-US" sz="7808" u="sng">
                <a:solidFill>
                  <a:srgbClr val="000000"/>
                </a:solidFill>
                <a:latin typeface="Repo Bold"/>
                <a:hlinkClick r:id="rId4" tooltip="https://leetcode.com/problems/maximum-average-subarray-i/"/>
              </a:rPr>
              <a:t>Maximum Average Subarray I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41485" y="340178"/>
            <a:ext cx="14205030" cy="5687293"/>
            <a:chOff x="0" y="0"/>
            <a:chExt cx="9344392" cy="37412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44392" cy="3741231"/>
            </a:xfrm>
            <a:custGeom>
              <a:avLst/>
              <a:gdLst/>
              <a:ahLst/>
              <a:cxnLst/>
              <a:rect r="r" b="b" t="t" l="l"/>
              <a:pathLst>
                <a:path h="3741231" w="9344392">
                  <a:moveTo>
                    <a:pt x="32701" y="0"/>
                  </a:moveTo>
                  <a:lnTo>
                    <a:pt x="9311691" y="0"/>
                  </a:lnTo>
                  <a:cubicBezTo>
                    <a:pt x="9320364" y="0"/>
                    <a:pt x="9328682" y="3445"/>
                    <a:pt x="9334815" y="9578"/>
                  </a:cubicBezTo>
                  <a:cubicBezTo>
                    <a:pt x="9340947" y="15710"/>
                    <a:pt x="9344392" y="24028"/>
                    <a:pt x="9344392" y="32701"/>
                  </a:cubicBezTo>
                  <a:lnTo>
                    <a:pt x="9344392" y="3708530"/>
                  </a:lnTo>
                  <a:cubicBezTo>
                    <a:pt x="9344392" y="3717203"/>
                    <a:pt x="9340947" y="3725521"/>
                    <a:pt x="9334815" y="3731653"/>
                  </a:cubicBezTo>
                  <a:cubicBezTo>
                    <a:pt x="9328682" y="3737786"/>
                    <a:pt x="9320364" y="3741231"/>
                    <a:pt x="9311691" y="3741231"/>
                  </a:cubicBezTo>
                  <a:lnTo>
                    <a:pt x="32701" y="3741231"/>
                  </a:lnTo>
                  <a:cubicBezTo>
                    <a:pt x="24028" y="3741231"/>
                    <a:pt x="15710" y="3737786"/>
                    <a:pt x="9578" y="3731653"/>
                  </a:cubicBezTo>
                  <a:cubicBezTo>
                    <a:pt x="3445" y="3725521"/>
                    <a:pt x="0" y="3717203"/>
                    <a:pt x="0" y="3708530"/>
                  </a:cubicBezTo>
                  <a:lnTo>
                    <a:pt x="0" y="32701"/>
                  </a:lnTo>
                  <a:cubicBezTo>
                    <a:pt x="0" y="24028"/>
                    <a:pt x="3445" y="15710"/>
                    <a:pt x="9578" y="9578"/>
                  </a:cubicBezTo>
                  <a:cubicBezTo>
                    <a:pt x="15710" y="3445"/>
                    <a:pt x="24028" y="0"/>
                    <a:pt x="32701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9344392" cy="375075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814691" y="998271"/>
            <a:ext cx="12658618" cy="4733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Canva Sans Bold"/>
              </a:rPr>
              <a:t>You are given an integer array nums consisting of n elements, and an integer k.</a:t>
            </a:r>
          </a:p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Canva Sans Bold"/>
              </a:rPr>
              <a:t>Find a contiguous subarray whose length is equal to k that has the maximum average value and return this value. Any answer with a calculation error less than 10-5 will be accepted.</a:t>
            </a:r>
          </a:p>
          <a:p>
            <a:pPr algn="ctr">
              <a:lnSpc>
                <a:spcPts val="504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167426" y="7019850"/>
            <a:ext cx="9271392" cy="1700161"/>
            <a:chOff x="0" y="0"/>
            <a:chExt cx="6098933" cy="11184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098933" cy="1118405"/>
            </a:xfrm>
            <a:custGeom>
              <a:avLst/>
              <a:gdLst/>
              <a:ahLst/>
              <a:cxnLst/>
              <a:rect r="r" b="b" t="t" l="l"/>
              <a:pathLst>
                <a:path h="1118405" w="6098933">
                  <a:moveTo>
                    <a:pt x="50102" y="0"/>
                  </a:moveTo>
                  <a:lnTo>
                    <a:pt x="6048831" y="0"/>
                  </a:lnTo>
                  <a:cubicBezTo>
                    <a:pt x="6076501" y="0"/>
                    <a:pt x="6098933" y="22431"/>
                    <a:pt x="6098933" y="50102"/>
                  </a:cubicBezTo>
                  <a:lnTo>
                    <a:pt x="6098933" y="1068303"/>
                  </a:lnTo>
                  <a:cubicBezTo>
                    <a:pt x="6098933" y="1081590"/>
                    <a:pt x="6093654" y="1094334"/>
                    <a:pt x="6084258" y="1103730"/>
                  </a:cubicBezTo>
                  <a:cubicBezTo>
                    <a:pt x="6074862" y="1113126"/>
                    <a:pt x="6062119" y="1118405"/>
                    <a:pt x="6048831" y="1118405"/>
                  </a:cubicBezTo>
                  <a:lnTo>
                    <a:pt x="50102" y="1118405"/>
                  </a:lnTo>
                  <a:cubicBezTo>
                    <a:pt x="36814" y="1118405"/>
                    <a:pt x="24070" y="1113126"/>
                    <a:pt x="14675" y="1103730"/>
                  </a:cubicBezTo>
                  <a:cubicBezTo>
                    <a:pt x="5279" y="1094334"/>
                    <a:pt x="0" y="1081590"/>
                    <a:pt x="0" y="1068303"/>
                  </a:cubicBezTo>
                  <a:lnTo>
                    <a:pt x="0" y="50102"/>
                  </a:lnTo>
                  <a:cubicBezTo>
                    <a:pt x="0" y="22431"/>
                    <a:pt x="22431" y="0"/>
                    <a:pt x="50102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6098933" cy="11279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30750" y="7112376"/>
            <a:ext cx="8744744" cy="1429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000000"/>
                </a:solidFill>
                <a:latin typeface="Repo Bold"/>
              </a:rPr>
              <a:t>Input: nums = [1,12,-5,-6,50,3], k = 4</a:t>
            </a:r>
          </a:p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000000"/>
                </a:solidFill>
                <a:latin typeface="Repo Bold"/>
              </a:rPr>
              <a:t>Output: 12.75000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966431" y="7064674"/>
            <a:ext cx="6447510" cy="1610514"/>
            <a:chOff x="0" y="0"/>
            <a:chExt cx="4241319" cy="10594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41319" cy="1059433"/>
            </a:xfrm>
            <a:custGeom>
              <a:avLst/>
              <a:gdLst/>
              <a:ahLst/>
              <a:cxnLst/>
              <a:rect r="r" b="b" t="t" l="l"/>
              <a:pathLst>
                <a:path h="1059433" w="4241319">
                  <a:moveTo>
                    <a:pt x="72046" y="0"/>
                  </a:moveTo>
                  <a:lnTo>
                    <a:pt x="4169273" y="0"/>
                  </a:lnTo>
                  <a:cubicBezTo>
                    <a:pt x="4188381" y="0"/>
                    <a:pt x="4206706" y="7591"/>
                    <a:pt x="4220217" y="21102"/>
                  </a:cubicBezTo>
                  <a:cubicBezTo>
                    <a:pt x="4233728" y="34613"/>
                    <a:pt x="4241319" y="52938"/>
                    <a:pt x="4241319" y="72046"/>
                  </a:cubicBezTo>
                  <a:lnTo>
                    <a:pt x="4241319" y="987387"/>
                  </a:lnTo>
                  <a:cubicBezTo>
                    <a:pt x="4241319" y="1006495"/>
                    <a:pt x="4233728" y="1024820"/>
                    <a:pt x="4220217" y="1038331"/>
                  </a:cubicBezTo>
                  <a:cubicBezTo>
                    <a:pt x="4206706" y="1051842"/>
                    <a:pt x="4188381" y="1059433"/>
                    <a:pt x="4169273" y="1059433"/>
                  </a:cubicBezTo>
                  <a:lnTo>
                    <a:pt x="72046" y="1059433"/>
                  </a:lnTo>
                  <a:cubicBezTo>
                    <a:pt x="32256" y="1059433"/>
                    <a:pt x="0" y="1027177"/>
                    <a:pt x="0" y="987387"/>
                  </a:cubicBezTo>
                  <a:lnTo>
                    <a:pt x="0" y="72046"/>
                  </a:lnTo>
                  <a:cubicBezTo>
                    <a:pt x="0" y="32256"/>
                    <a:pt x="32256" y="0"/>
                    <a:pt x="72046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4241319" cy="10689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373278" y="7112376"/>
            <a:ext cx="5581915" cy="1429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000000"/>
                </a:solidFill>
                <a:latin typeface="Repo Bold"/>
              </a:rPr>
              <a:t>Input: nums = [5], k = 1</a:t>
            </a:r>
          </a:p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000000"/>
                </a:solidFill>
                <a:latin typeface="Repo Bold"/>
              </a:rPr>
              <a:t>Output: 5.00000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41517">
            <a:off x="-2847022" y="-2666116"/>
            <a:ext cx="15259947" cy="9960583"/>
          </a:xfrm>
          <a:custGeom>
            <a:avLst/>
            <a:gdLst/>
            <a:ahLst/>
            <a:cxnLst/>
            <a:rect r="r" b="b" t="t" l="l"/>
            <a:pathLst>
              <a:path h="9960583" w="15259947">
                <a:moveTo>
                  <a:pt x="0" y="0"/>
                </a:moveTo>
                <a:lnTo>
                  <a:pt x="15259947" y="0"/>
                </a:lnTo>
                <a:lnTo>
                  <a:pt x="15259947" y="9960583"/>
                </a:lnTo>
                <a:lnTo>
                  <a:pt x="0" y="9960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541517">
            <a:off x="-2867491" y="-922793"/>
            <a:ext cx="5734983" cy="5578574"/>
          </a:xfrm>
          <a:custGeom>
            <a:avLst/>
            <a:gdLst/>
            <a:ahLst/>
            <a:cxnLst/>
            <a:rect r="r" b="b" t="t" l="l"/>
            <a:pathLst>
              <a:path h="5578574" w="5734983">
                <a:moveTo>
                  <a:pt x="0" y="0"/>
                </a:moveTo>
                <a:lnTo>
                  <a:pt x="5734982" y="0"/>
                </a:lnTo>
                <a:lnTo>
                  <a:pt x="5734982" y="5578574"/>
                </a:lnTo>
                <a:lnTo>
                  <a:pt x="0" y="5578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97924" y="1964184"/>
            <a:ext cx="9092152" cy="8322816"/>
          </a:xfrm>
          <a:custGeom>
            <a:avLst/>
            <a:gdLst/>
            <a:ahLst/>
            <a:cxnLst/>
            <a:rect r="r" b="b" t="t" l="l"/>
            <a:pathLst>
              <a:path h="8322816" w="9092152">
                <a:moveTo>
                  <a:pt x="0" y="0"/>
                </a:moveTo>
                <a:lnTo>
                  <a:pt x="9092152" y="0"/>
                </a:lnTo>
                <a:lnTo>
                  <a:pt x="9092152" y="8322816"/>
                </a:lnTo>
                <a:lnTo>
                  <a:pt x="0" y="83228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930" t="-13989" r="-12160" b="-13475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78514" y="190906"/>
            <a:ext cx="13330971" cy="1675587"/>
            <a:chOff x="0" y="0"/>
            <a:chExt cx="8769416" cy="11022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769417" cy="1102240"/>
            </a:xfrm>
            <a:custGeom>
              <a:avLst/>
              <a:gdLst/>
              <a:ahLst/>
              <a:cxnLst/>
              <a:rect r="r" b="b" t="t" l="l"/>
              <a:pathLst>
                <a:path h="1102240" w="8769417">
                  <a:moveTo>
                    <a:pt x="34845" y="0"/>
                  </a:moveTo>
                  <a:lnTo>
                    <a:pt x="8734572" y="0"/>
                  </a:lnTo>
                  <a:cubicBezTo>
                    <a:pt x="8753816" y="0"/>
                    <a:pt x="8769417" y="15601"/>
                    <a:pt x="8769417" y="34845"/>
                  </a:cubicBezTo>
                  <a:lnTo>
                    <a:pt x="8769417" y="1067395"/>
                  </a:lnTo>
                  <a:cubicBezTo>
                    <a:pt x="8769417" y="1086639"/>
                    <a:pt x="8753816" y="1102240"/>
                    <a:pt x="8734572" y="1102240"/>
                  </a:cubicBezTo>
                  <a:lnTo>
                    <a:pt x="34845" y="1102240"/>
                  </a:lnTo>
                  <a:cubicBezTo>
                    <a:pt x="15601" y="1102240"/>
                    <a:pt x="0" y="1086639"/>
                    <a:pt x="0" y="1067395"/>
                  </a:cubicBezTo>
                  <a:lnTo>
                    <a:pt x="0" y="34845"/>
                  </a:lnTo>
                  <a:cubicBezTo>
                    <a:pt x="0" y="15601"/>
                    <a:pt x="15601" y="0"/>
                    <a:pt x="34845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8769416" cy="111176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725044" y="537527"/>
            <a:ext cx="126586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Solution: </a:t>
            </a:r>
            <a:r>
              <a:rPr lang="en-US" sz="5199" u="sng">
                <a:solidFill>
                  <a:srgbClr val="000000"/>
                </a:solidFill>
                <a:latin typeface="Canva Sans Bold"/>
                <a:hlinkClick r:id="rId8" tooltip="https://leetcode.com/problems/maximum-average-subarray-i/"/>
              </a:rPr>
              <a:t>Maximum Average Subarray I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54828" y="625472"/>
            <a:ext cx="9178345" cy="2222880"/>
          </a:xfrm>
          <a:custGeom>
            <a:avLst/>
            <a:gdLst/>
            <a:ahLst/>
            <a:cxnLst/>
            <a:rect r="r" b="b" t="t" l="l"/>
            <a:pathLst>
              <a:path h="2222880" w="9178345">
                <a:moveTo>
                  <a:pt x="0" y="0"/>
                </a:moveTo>
                <a:lnTo>
                  <a:pt x="9178344" y="0"/>
                </a:lnTo>
                <a:lnTo>
                  <a:pt x="9178344" y="2222880"/>
                </a:lnTo>
                <a:lnTo>
                  <a:pt x="0" y="2222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42089" y="3548211"/>
            <a:ext cx="15617211" cy="5022586"/>
            <a:chOff x="0" y="0"/>
            <a:chExt cx="2004979" cy="6448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04979" cy="644813"/>
            </a:xfrm>
            <a:custGeom>
              <a:avLst/>
              <a:gdLst/>
              <a:ahLst/>
              <a:cxnLst/>
              <a:rect r="r" b="b" t="t" l="l"/>
              <a:pathLst>
                <a:path h="644813" w="2004979">
                  <a:moveTo>
                    <a:pt x="2004979" y="0"/>
                  </a:moveTo>
                  <a:lnTo>
                    <a:pt x="0" y="0"/>
                  </a:lnTo>
                  <a:lnTo>
                    <a:pt x="0" y="456853"/>
                  </a:lnTo>
                  <a:lnTo>
                    <a:pt x="157480" y="456853"/>
                  </a:lnTo>
                  <a:lnTo>
                    <a:pt x="157480" y="644813"/>
                  </a:lnTo>
                  <a:lnTo>
                    <a:pt x="463550" y="456853"/>
                  </a:lnTo>
                  <a:lnTo>
                    <a:pt x="2004979" y="456853"/>
                  </a:lnTo>
                  <a:lnTo>
                    <a:pt x="2004979" y="0"/>
                  </a:lnTo>
                  <a:close/>
                </a:path>
              </a:pathLst>
            </a:custGeom>
            <a:solidFill>
              <a:srgbClr val="FFFEF7"/>
            </a:solidFill>
            <a:ln w="1047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2004979" cy="4638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567743" y="8282091"/>
            <a:ext cx="7765903" cy="1496293"/>
            <a:chOff x="0" y="0"/>
            <a:chExt cx="5108588" cy="9842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08588" cy="984296"/>
            </a:xfrm>
            <a:custGeom>
              <a:avLst/>
              <a:gdLst/>
              <a:ahLst/>
              <a:cxnLst/>
              <a:rect r="r" b="b" t="t" l="l"/>
              <a:pathLst>
                <a:path h="984296" w="5108588">
                  <a:moveTo>
                    <a:pt x="59815" y="0"/>
                  </a:moveTo>
                  <a:lnTo>
                    <a:pt x="5048773" y="0"/>
                  </a:lnTo>
                  <a:cubicBezTo>
                    <a:pt x="5064637" y="0"/>
                    <a:pt x="5079851" y="6302"/>
                    <a:pt x="5091068" y="17519"/>
                  </a:cubicBezTo>
                  <a:cubicBezTo>
                    <a:pt x="5102286" y="28737"/>
                    <a:pt x="5108588" y="43951"/>
                    <a:pt x="5108588" y="59815"/>
                  </a:cubicBezTo>
                  <a:lnTo>
                    <a:pt x="5108588" y="924481"/>
                  </a:lnTo>
                  <a:cubicBezTo>
                    <a:pt x="5108588" y="957516"/>
                    <a:pt x="5081808" y="984296"/>
                    <a:pt x="5048773" y="984296"/>
                  </a:cubicBezTo>
                  <a:lnTo>
                    <a:pt x="59815" y="984296"/>
                  </a:lnTo>
                  <a:cubicBezTo>
                    <a:pt x="43951" y="984296"/>
                    <a:pt x="28737" y="977994"/>
                    <a:pt x="17519" y="966776"/>
                  </a:cubicBezTo>
                  <a:cubicBezTo>
                    <a:pt x="6302" y="955559"/>
                    <a:pt x="0" y="940345"/>
                    <a:pt x="0" y="924481"/>
                  </a:cubicBezTo>
                  <a:lnTo>
                    <a:pt x="0" y="59815"/>
                  </a:lnTo>
                  <a:cubicBezTo>
                    <a:pt x="0" y="43951"/>
                    <a:pt x="6302" y="28737"/>
                    <a:pt x="17519" y="17519"/>
                  </a:cubicBezTo>
                  <a:cubicBezTo>
                    <a:pt x="28737" y="6302"/>
                    <a:pt x="43951" y="0"/>
                    <a:pt x="59815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5108588" cy="99382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852007" y="8597007"/>
            <a:ext cx="9197375" cy="78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9"/>
              </a:lnSpc>
            </a:pPr>
            <a:r>
              <a:rPr lang="en-US" sz="4564">
                <a:solidFill>
                  <a:srgbClr val="000000"/>
                </a:solidFill>
                <a:latin typeface="Canva Sans Bold"/>
              </a:rPr>
              <a:t>Fixed Sliding Window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89122" y="4658725"/>
            <a:ext cx="12923145" cy="140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89"/>
              </a:lnSpc>
            </a:pPr>
            <a:r>
              <a:rPr lang="en-US" sz="8135" u="sng">
                <a:solidFill>
                  <a:srgbClr val="000000"/>
                </a:solidFill>
                <a:latin typeface="Canva Sans Bold"/>
                <a:hlinkClick r:id="rId4" tooltip="https://leetcode.com/problems/sliding-window-maximum/"/>
              </a:rPr>
              <a:t>Sliding Window Maximum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35593">
            <a:off x="10316048" y="-1504546"/>
            <a:ext cx="10108522" cy="5568877"/>
          </a:xfrm>
          <a:custGeom>
            <a:avLst/>
            <a:gdLst/>
            <a:ahLst/>
            <a:cxnLst/>
            <a:rect r="r" b="b" t="t" l="l"/>
            <a:pathLst>
              <a:path h="5568877" w="10108522">
                <a:moveTo>
                  <a:pt x="0" y="0"/>
                </a:moveTo>
                <a:lnTo>
                  <a:pt x="10108523" y="0"/>
                </a:lnTo>
                <a:lnTo>
                  <a:pt x="10108523" y="5568877"/>
                </a:lnTo>
                <a:lnTo>
                  <a:pt x="0" y="5568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80600">
            <a:off x="-2596833" y="6441414"/>
            <a:ext cx="7251066" cy="3994678"/>
          </a:xfrm>
          <a:custGeom>
            <a:avLst/>
            <a:gdLst/>
            <a:ahLst/>
            <a:cxnLst/>
            <a:rect r="r" b="b" t="t" l="l"/>
            <a:pathLst>
              <a:path h="3994678" w="7251066">
                <a:moveTo>
                  <a:pt x="0" y="0"/>
                </a:moveTo>
                <a:lnTo>
                  <a:pt x="7251066" y="0"/>
                </a:lnTo>
                <a:lnTo>
                  <a:pt x="7251066" y="3994678"/>
                </a:lnTo>
                <a:lnTo>
                  <a:pt x="0" y="399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084704" y="178234"/>
            <a:ext cx="8118591" cy="1700931"/>
            <a:chOff x="0" y="0"/>
            <a:chExt cx="2919818" cy="6117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19818" cy="611733"/>
            </a:xfrm>
            <a:custGeom>
              <a:avLst/>
              <a:gdLst/>
              <a:ahLst/>
              <a:cxnLst/>
              <a:rect r="r" b="b" t="t" l="l"/>
              <a:pathLst>
                <a:path h="611733" w="2919818">
                  <a:moveTo>
                    <a:pt x="32423" y="0"/>
                  </a:moveTo>
                  <a:lnTo>
                    <a:pt x="2887396" y="0"/>
                  </a:lnTo>
                  <a:cubicBezTo>
                    <a:pt x="2905302" y="0"/>
                    <a:pt x="2919818" y="14516"/>
                    <a:pt x="2919818" y="32423"/>
                  </a:cubicBezTo>
                  <a:lnTo>
                    <a:pt x="2919818" y="579310"/>
                  </a:lnTo>
                  <a:cubicBezTo>
                    <a:pt x="2919818" y="597217"/>
                    <a:pt x="2905302" y="611733"/>
                    <a:pt x="2887396" y="611733"/>
                  </a:cubicBezTo>
                  <a:lnTo>
                    <a:pt x="32423" y="611733"/>
                  </a:lnTo>
                  <a:cubicBezTo>
                    <a:pt x="14516" y="611733"/>
                    <a:pt x="0" y="597217"/>
                    <a:pt x="0" y="579310"/>
                  </a:cubicBezTo>
                  <a:lnTo>
                    <a:pt x="0" y="32423"/>
                  </a:lnTo>
                  <a:cubicBezTo>
                    <a:pt x="0" y="14516"/>
                    <a:pt x="14516" y="0"/>
                    <a:pt x="32423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2919818" cy="6212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214021" y="2195879"/>
            <a:ext cx="7764741" cy="8091121"/>
          </a:xfrm>
          <a:custGeom>
            <a:avLst/>
            <a:gdLst/>
            <a:ahLst/>
            <a:cxnLst/>
            <a:rect r="r" b="b" t="t" l="l"/>
            <a:pathLst>
              <a:path h="8091121" w="7764741">
                <a:moveTo>
                  <a:pt x="0" y="0"/>
                </a:moveTo>
                <a:lnTo>
                  <a:pt x="7764740" y="0"/>
                </a:lnTo>
                <a:lnTo>
                  <a:pt x="7764740" y="8091121"/>
                </a:lnTo>
                <a:lnTo>
                  <a:pt x="0" y="80911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6813" r="0" b="-3417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14021" y="261787"/>
            <a:ext cx="7859959" cy="136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08"/>
              </a:lnSpc>
              <a:spcBef>
                <a:spcPct val="0"/>
              </a:spcBef>
            </a:pPr>
            <a:r>
              <a:rPr lang="en-US" sz="7863">
                <a:solidFill>
                  <a:srgbClr val="000000"/>
                </a:solidFill>
                <a:latin typeface="Repo Bold Bold"/>
              </a:rPr>
              <a:t>Loops: For Loop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41485" y="340178"/>
            <a:ext cx="14205030" cy="5687293"/>
            <a:chOff x="0" y="0"/>
            <a:chExt cx="9344392" cy="37412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44392" cy="3741231"/>
            </a:xfrm>
            <a:custGeom>
              <a:avLst/>
              <a:gdLst/>
              <a:ahLst/>
              <a:cxnLst/>
              <a:rect r="r" b="b" t="t" l="l"/>
              <a:pathLst>
                <a:path h="3741231" w="9344392">
                  <a:moveTo>
                    <a:pt x="32701" y="0"/>
                  </a:moveTo>
                  <a:lnTo>
                    <a:pt x="9311691" y="0"/>
                  </a:lnTo>
                  <a:cubicBezTo>
                    <a:pt x="9320364" y="0"/>
                    <a:pt x="9328682" y="3445"/>
                    <a:pt x="9334815" y="9578"/>
                  </a:cubicBezTo>
                  <a:cubicBezTo>
                    <a:pt x="9340947" y="15710"/>
                    <a:pt x="9344392" y="24028"/>
                    <a:pt x="9344392" y="32701"/>
                  </a:cubicBezTo>
                  <a:lnTo>
                    <a:pt x="9344392" y="3708530"/>
                  </a:lnTo>
                  <a:cubicBezTo>
                    <a:pt x="9344392" y="3717203"/>
                    <a:pt x="9340947" y="3725521"/>
                    <a:pt x="9334815" y="3731653"/>
                  </a:cubicBezTo>
                  <a:cubicBezTo>
                    <a:pt x="9328682" y="3737786"/>
                    <a:pt x="9320364" y="3741231"/>
                    <a:pt x="9311691" y="3741231"/>
                  </a:cubicBezTo>
                  <a:lnTo>
                    <a:pt x="32701" y="3741231"/>
                  </a:lnTo>
                  <a:cubicBezTo>
                    <a:pt x="24028" y="3741231"/>
                    <a:pt x="15710" y="3737786"/>
                    <a:pt x="9578" y="3731653"/>
                  </a:cubicBezTo>
                  <a:cubicBezTo>
                    <a:pt x="3445" y="3725521"/>
                    <a:pt x="0" y="3717203"/>
                    <a:pt x="0" y="3708530"/>
                  </a:cubicBezTo>
                  <a:lnTo>
                    <a:pt x="0" y="32701"/>
                  </a:lnTo>
                  <a:cubicBezTo>
                    <a:pt x="0" y="24028"/>
                    <a:pt x="3445" y="15710"/>
                    <a:pt x="9578" y="9578"/>
                  </a:cubicBezTo>
                  <a:cubicBezTo>
                    <a:pt x="15710" y="3445"/>
                    <a:pt x="24028" y="0"/>
                    <a:pt x="32701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9344392" cy="375075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844053" y="875150"/>
            <a:ext cx="12974827" cy="5278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8"/>
              </a:lnSpc>
            </a:pPr>
            <a:r>
              <a:rPr lang="en-US" sz="4291">
                <a:solidFill>
                  <a:srgbClr val="000000"/>
                </a:solidFill>
                <a:latin typeface="Repo Bold"/>
              </a:rPr>
              <a:t>You are given an array of integers nums, there is a sliding window of size k which is moving from the very left of the array to the very right. You can only see the k numbers in the window. Each time the sliding window moves right by one position.</a:t>
            </a:r>
          </a:p>
          <a:p>
            <a:pPr>
              <a:lnSpc>
                <a:spcPts val="6008"/>
              </a:lnSpc>
            </a:pPr>
            <a:r>
              <a:rPr lang="en-US" sz="4291">
                <a:solidFill>
                  <a:srgbClr val="000000"/>
                </a:solidFill>
                <a:latin typeface="Repo Bold"/>
              </a:rPr>
              <a:t>Return the max sliding window</a:t>
            </a:r>
          </a:p>
          <a:p>
            <a:pPr>
              <a:lnSpc>
                <a:spcPts val="6008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4508304" y="7333615"/>
            <a:ext cx="9271392" cy="1700161"/>
            <a:chOff x="0" y="0"/>
            <a:chExt cx="6098933" cy="11184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098933" cy="1118405"/>
            </a:xfrm>
            <a:custGeom>
              <a:avLst/>
              <a:gdLst/>
              <a:ahLst/>
              <a:cxnLst/>
              <a:rect r="r" b="b" t="t" l="l"/>
              <a:pathLst>
                <a:path h="1118405" w="6098933">
                  <a:moveTo>
                    <a:pt x="50102" y="0"/>
                  </a:moveTo>
                  <a:lnTo>
                    <a:pt x="6048831" y="0"/>
                  </a:lnTo>
                  <a:cubicBezTo>
                    <a:pt x="6076501" y="0"/>
                    <a:pt x="6098933" y="22431"/>
                    <a:pt x="6098933" y="50102"/>
                  </a:cubicBezTo>
                  <a:lnTo>
                    <a:pt x="6098933" y="1068303"/>
                  </a:lnTo>
                  <a:cubicBezTo>
                    <a:pt x="6098933" y="1081590"/>
                    <a:pt x="6093654" y="1094334"/>
                    <a:pt x="6084258" y="1103730"/>
                  </a:cubicBezTo>
                  <a:cubicBezTo>
                    <a:pt x="6074862" y="1113126"/>
                    <a:pt x="6062119" y="1118405"/>
                    <a:pt x="6048831" y="1118405"/>
                  </a:cubicBezTo>
                  <a:lnTo>
                    <a:pt x="50102" y="1118405"/>
                  </a:lnTo>
                  <a:cubicBezTo>
                    <a:pt x="36814" y="1118405"/>
                    <a:pt x="24070" y="1113126"/>
                    <a:pt x="14675" y="1103730"/>
                  </a:cubicBezTo>
                  <a:cubicBezTo>
                    <a:pt x="5279" y="1094334"/>
                    <a:pt x="0" y="1081590"/>
                    <a:pt x="0" y="1068303"/>
                  </a:cubicBezTo>
                  <a:lnTo>
                    <a:pt x="0" y="50102"/>
                  </a:lnTo>
                  <a:cubicBezTo>
                    <a:pt x="0" y="22431"/>
                    <a:pt x="22431" y="0"/>
                    <a:pt x="50102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6098933" cy="11279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836380" y="7416616"/>
            <a:ext cx="8615240" cy="2041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2"/>
              </a:lnSpc>
            </a:pPr>
            <a:r>
              <a:rPr lang="en-US" sz="3858">
                <a:solidFill>
                  <a:srgbClr val="000000"/>
                </a:solidFill>
                <a:latin typeface="Repo Bold"/>
              </a:rPr>
              <a:t>Input: nums = [1,3,-1,-3,5,3,6,7], k = 3</a:t>
            </a:r>
          </a:p>
          <a:p>
            <a:pPr algn="ctr">
              <a:lnSpc>
                <a:spcPts val="5402"/>
              </a:lnSpc>
            </a:pPr>
            <a:r>
              <a:rPr lang="en-US" sz="3858">
                <a:solidFill>
                  <a:srgbClr val="000000"/>
                </a:solidFill>
                <a:latin typeface="Repo Bold"/>
              </a:rPr>
              <a:t>Output: [3,3,5,5,6,7]</a:t>
            </a:r>
          </a:p>
          <a:p>
            <a:pPr algn="ctr">
              <a:lnSpc>
                <a:spcPts val="540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16815" y="1866494"/>
            <a:ext cx="10854370" cy="8209476"/>
          </a:xfrm>
          <a:custGeom>
            <a:avLst/>
            <a:gdLst/>
            <a:ahLst/>
            <a:cxnLst/>
            <a:rect r="r" b="b" t="t" l="l"/>
            <a:pathLst>
              <a:path h="8209476" w="10854370">
                <a:moveTo>
                  <a:pt x="0" y="0"/>
                </a:moveTo>
                <a:lnTo>
                  <a:pt x="10854370" y="0"/>
                </a:lnTo>
                <a:lnTo>
                  <a:pt x="10854370" y="8209475"/>
                </a:lnTo>
                <a:lnTo>
                  <a:pt x="0" y="8209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56" t="-13991" r="-11588" b="-1473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814691" y="190906"/>
            <a:ext cx="12658618" cy="1675587"/>
            <a:chOff x="0" y="0"/>
            <a:chExt cx="8327127" cy="11022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327127" cy="1102240"/>
            </a:xfrm>
            <a:custGeom>
              <a:avLst/>
              <a:gdLst/>
              <a:ahLst/>
              <a:cxnLst/>
              <a:rect r="r" b="b" t="t" l="l"/>
              <a:pathLst>
                <a:path h="1102240" w="8327127">
                  <a:moveTo>
                    <a:pt x="36696" y="0"/>
                  </a:moveTo>
                  <a:lnTo>
                    <a:pt x="8290432" y="0"/>
                  </a:lnTo>
                  <a:cubicBezTo>
                    <a:pt x="8300164" y="0"/>
                    <a:pt x="8309497" y="3866"/>
                    <a:pt x="8316379" y="10748"/>
                  </a:cubicBezTo>
                  <a:cubicBezTo>
                    <a:pt x="8323261" y="17630"/>
                    <a:pt x="8327127" y="26963"/>
                    <a:pt x="8327127" y="36696"/>
                  </a:cubicBezTo>
                  <a:lnTo>
                    <a:pt x="8327127" y="1065544"/>
                  </a:lnTo>
                  <a:cubicBezTo>
                    <a:pt x="8327127" y="1085810"/>
                    <a:pt x="8310698" y="1102240"/>
                    <a:pt x="8290432" y="1102240"/>
                  </a:cubicBezTo>
                  <a:lnTo>
                    <a:pt x="36696" y="1102240"/>
                  </a:lnTo>
                  <a:cubicBezTo>
                    <a:pt x="16429" y="1102240"/>
                    <a:pt x="0" y="1085810"/>
                    <a:pt x="0" y="1065544"/>
                  </a:cubicBezTo>
                  <a:lnTo>
                    <a:pt x="0" y="36696"/>
                  </a:lnTo>
                  <a:cubicBezTo>
                    <a:pt x="0" y="16429"/>
                    <a:pt x="16429" y="0"/>
                    <a:pt x="36696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8327127" cy="111176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210065" y="537527"/>
            <a:ext cx="1132998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Solution: </a:t>
            </a:r>
            <a:r>
              <a:rPr lang="en-US" sz="5199" u="sng">
                <a:solidFill>
                  <a:srgbClr val="000000"/>
                </a:solidFill>
                <a:latin typeface="Canva Sans Bold"/>
                <a:hlinkClick r:id="rId4" tooltip="https://leetcode.com/problems/sliding-window-maximum/"/>
              </a:rPr>
              <a:t>Sliding Window Maximum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54828" y="625472"/>
            <a:ext cx="9178345" cy="2222880"/>
          </a:xfrm>
          <a:custGeom>
            <a:avLst/>
            <a:gdLst/>
            <a:ahLst/>
            <a:cxnLst/>
            <a:rect r="r" b="b" t="t" l="l"/>
            <a:pathLst>
              <a:path h="2222880" w="9178345">
                <a:moveTo>
                  <a:pt x="0" y="0"/>
                </a:moveTo>
                <a:lnTo>
                  <a:pt x="9178344" y="0"/>
                </a:lnTo>
                <a:lnTo>
                  <a:pt x="9178344" y="2222880"/>
                </a:lnTo>
                <a:lnTo>
                  <a:pt x="0" y="2222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42089" y="3548211"/>
            <a:ext cx="15617211" cy="5022586"/>
            <a:chOff x="0" y="0"/>
            <a:chExt cx="2004979" cy="6448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04979" cy="644813"/>
            </a:xfrm>
            <a:custGeom>
              <a:avLst/>
              <a:gdLst/>
              <a:ahLst/>
              <a:cxnLst/>
              <a:rect r="r" b="b" t="t" l="l"/>
              <a:pathLst>
                <a:path h="644813" w="2004979">
                  <a:moveTo>
                    <a:pt x="2004979" y="0"/>
                  </a:moveTo>
                  <a:lnTo>
                    <a:pt x="0" y="0"/>
                  </a:lnTo>
                  <a:lnTo>
                    <a:pt x="0" y="456853"/>
                  </a:lnTo>
                  <a:lnTo>
                    <a:pt x="157480" y="456853"/>
                  </a:lnTo>
                  <a:lnTo>
                    <a:pt x="157480" y="644813"/>
                  </a:lnTo>
                  <a:lnTo>
                    <a:pt x="463550" y="456853"/>
                  </a:lnTo>
                  <a:lnTo>
                    <a:pt x="2004979" y="456853"/>
                  </a:lnTo>
                  <a:lnTo>
                    <a:pt x="2004979" y="0"/>
                  </a:lnTo>
                  <a:close/>
                </a:path>
              </a:pathLst>
            </a:custGeom>
            <a:solidFill>
              <a:srgbClr val="FFFEF7"/>
            </a:solidFill>
            <a:ln w="1047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2004979" cy="4638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13389" y="3856267"/>
            <a:ext cx="17674611" cy="2432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1"/>
              </a:lnSpc>
            </a:pPr>
            <a:r>
              <a:rPr lang="en-US" sz="6994" u="sng">
                <a:solidFill>
                  <a:srgbClr val="000000"/>
                </a:solidFill>
                <a:latin typeface="Canva Sans Bold"/>
                <a:hlinkClick r:id="rId4" tooltip="https://leetcode.com/problems/longest-repeating-character-replacement/description/"/>
              </a:rPr>
              <a:t>Longest Repeating Character Replacement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567743" y="8282091"/>
            <a:ext cx="7765903" cy="1496293"/>
            <a:chOff x="0" y="0"/>
            <a:chExt cx="5108588" cy="9842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08588" cy="984296"/>
            </a:xfrm>
            <a:custGeom>
              <a:avLst/>
              <a:gdLst/>
              <a:ahLst/>
              <a:cxnLst/>
              <a:rect r="r" b="b" t="t" l="l"/>
              <a:pathLst>
                <a:path h="984296" w="5108588">
                  <a:moveTo>
                    <a:pt x="59815" y="0"/>
                  </a:moveTo>
                  <a:lnTo>
                    <a:pt x="5048773" y="0"/>
                  </a:lnTo>
                  <a:cubicBezTo>
                    <a:pt x="5064637" y="0"/>
                    <a:pt x="5079851" y="6302"/>
                    <a:pt x="5091068" y="17519"/>
                  </a:cubicBezTo>
                  <a:cubicBezTo>
                    <a:pt x="5102286" y="28737"/>
                    <a:pt x="5108588" y="43951"/>
                    <a:pt x="5108588" y="59815"/>
                  </a:cubicBezTo>
                  <a:lnTo>
                    <a:pt x="5108588" y="924481"/>
                  </a:lnTo>
                  <a:cubicBezTo>
                    <a:pt x="5108588" y="957516"/>
                    <a:pt x="5081808" y="984296"/>
                    <a:pt x="5048773" y="984296"/>
                  </a:cubicBezTo>
                  <a:lnTo>
                    <a:pt x="59815" y="984296"/>
                  </a:lnTo>
                  <a:cubicBezTo>
                    <a:pt x="43951" y="984296"/>
                    <a:pt x="28737" y="977994"/>
                    <a:pt x="17519" y="966776"/>
                  </a:cubicBezTo>
                  <a:cubicBezTo>
                    <a:pt x="6302" y="955559"/>
                    <a:pt x="0" y="940345"/>
                    <a:pt x="0" y="924481"/>
                  </a:cubicBezTo>
                  <a:lnTo>
                    <a:pt x="0" y="59815"/>
                  </a:lnTo>
                  <a:cubicBezTo>
                    <a:pt x="0" y="43951"/>
                    <a:pt x="6302" y="28737"/>
                    <a:pt x="17519" y="17519"/>
                  </a:cubicBezTo>
                  <a:cubicBezTo>
                    <a:pt x="28737" y="6302"/>
                    <a:pt x="43951" y="0"/>
                    <a:pt x="59815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5108588" cy="99382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852007" y="8597007"/>
            <a:ext cx="9197375" cy="78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9"/>
              </a:lnSpc>
            </a:pPr>
            <a:r>
              <a:rPr lang="en-US" sz="4564">
                <a:solidFill>
                  <a:srgbClr val="000000"/>
                </a:solidFill>
                <a:latin typeface="Canva Sans Bold"/>
              </a:rPr>
              <a:t>Variable Sliding Window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51150"/>
            <a:ext cx="16668859" cy="6308696"/>
            <a:chOff x="0" y="0"/>
            <a:chExt cx="11633292" cy="44028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633292" cy="4402875"/>
            </a:xfrm>
            <a:custGeom>
              <a:avLst/>
              <a:gdLst/>
              <a:ahLst/>
              <a:cxnLst/>
              <a:rect r="r" b="b" t="t" l="l"/>
              <a:pathLst>
                <a:path h="4402875" w="11633292">
                  <a:moveTo>
                    <a:pt x="27867" y="0"/>
                  </a:moveTo>
                  <a:lnTo>
                    <a:pt x="11605425" y="0"/>
                  </a:lnTo>
                  <a:cubicBezTo>
                    <a:pt x="11620815" y="0"/>
                    <a:pt x="11633292" y="12477"/>
                    <a:pt x="11633292" y="27867"/>
                  </a:cubicBezTo>
                  <a:lnTo>
                    <a:pt x="11633292" y="4375008"/>
                  </a:lnTo>
                  <a:cubicBezTo>
                    <a:pt x="11633292" y="4390398"/>
                    <a:pt x="11620815" y="4402875"/>
                    <a:pt x="11605425" y="4402875"/>
                  </a:cubicBezTo>
                  <a:lnTo>
                    <a:pt x="27867" y="4402875"/>
                  </a:lnTo>
                  <a:cubicBezTo>
                    <a:pt x="12477" y="4402875"/>
                    <a:pt x="0" y="4390398"/>
                    <a:pt x="0" y="4375008"/>
                  </a:cubicBezTo>
                  <a:lnTo>
                    <a:pt x="0" y="27867"/>
                  </a:lnTo>
                  <a:cubicBezTo>
                    <a:pt x="0" y="12477"/>
                    <a:pt x="12477" y="0"/>
                    <a:pt x="27867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1633292" cy="44124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92219" y="1281576"/>
            <a:ext cx="15984865" cy="4962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sz="4002">
                <a:solidFill>
                  <a:srgbClr val="000000"/>
                </a:solidFill>
                <a:latin typeface="Canva Sans Bold"/>
              </a:rPr>
              <a:t>You are given a string s and an integer k. You can choose any character of the string and change it to any other uppercase English character. You can perform this operation at most k times.</a:t>
            </a:r>
          </a:p>
          <a:p>
            <a:pPr algn="ctr">
              <a:lnSpc>
                <a:spcPts val="5603"/>
              </a:lnSpc>
            </a:pPr>
            <a:r>
              <a:rPr lang="en-US" sz="4002">
                <a:solidFill>
                  <a:srgbClr val="000000"/>
                </a:solidFill>
                <a:latin typeface="Canva Sans Bold"/>
              </a:rPr>
              <a:t>Return the length of the longest substring containing the same letter you can get after performing the above operations.</a:t>
            </a:r>
          </a:p>
          <a:p>
            <a:pPr algn="ctr">
              <a:lnSpc>
                <a:spcPts val="5603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274435" y="7281582"/>
            <a:ext cx="8110217" cy="2176575"/>
            <a:chOff x="0" y="0"/>
            <a:chExt cx="5193385" cy="13937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93385" cy="1393772"/>
            </a:xfrm>
            <a:custGeom>
              <a:avLst/>
              <a:gdLst/>
              <a:ahLst/>
              <a:cxnLst/>
              <a:rect r="r" b="b" t="t" l="l"/>
              <a:pathLst>
                <a:path h="1393772" w="5193385">
                  <a:moveTo>
                    <a:pt x="57275" y="0"/>
                  </a:moveTo>
                  <a:lnTo>
                    <a:pt x="5136109" y="0"/>
                  </a:lnTo>
                  <a:cubicBezTo>
                    <a:pt x="5151300" y="0"/>
                    <a:pt x="5165868" y="6034"/>
                    <a:pt x="5176609" y="16776"/>
                  </a:cubicBezTo>
                  <a:cubicBezTo>
                    <a:pt x="5187350" y="27517"/>
                    <a:pt x="5193385" y="42085"/>
                    <a:pt x="5193385" y="57275"/>
                  </a:cubicBezTo>
                  <a:lnTo>
                    <a:pt x="5193385" y="1336497"/>
                  </a:lnTo>
                  <a:cubicBezTo>
                    <a:pt x="5193385" y="1351687"/>
                    <a:pt x="5187350" y="1366255"/>
                    <a:pt x="5176609" y="1376996"/>
                  </a:cubicBezTo>
                  <a:cubicBezTo>
                    <a:pt x="5165868" y="1387738"/>
                    <a:pt x="5151300" y="1393772"/>
                    <a:pt x="5136109" y="1393772"/>
                  </a:cubicBezTo>
                  <a:lnTo>
                    <a:pt x="57275" y="1393772"/>
                  </a:lnTo>
                  <a:cubicBezTo>
                    <a:pt x="42085" y="1393772"/>
                    <a:pt x="27517" y="1387738"/>
                    <a:pt x="16776" y="1376996"/>
                  </a:cubicBezTo>
                  <a:cubicBezTo>
                    <a:pt x="6034" y="1366255"/>
                    <a:pt x="0" y="1351687"/>
                    <a:pt x="0" y="1336497"/>
                  </a:cubicBezTo>
                  <a:lnTo>
                    <a:pt x="0" y="57275"/>
                  </a:lnTo>
                  <a:cubicBezTo>
                    <a:pt x="0" y="42085"/>
                    <a:pt x="6034" y="27517"/>
                    <a:pt x="16776" y="16776"/>
                  </a:cubicBezTo>
                  <a:cubicBezTo>
                    <a:pt x="27517" y="6034"/>
                    <a:pt x="42085" y="0"/>
                    <a:pt x="57275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5193385" cy="14032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36103" y="7525614"/>
            <a:ext cx="6561695" cy="2465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64"/>
              </a:lnSpc>
            </a:pPr>
            <a:r>
              <a:rPr lang="en-US" sz="4688">
                <a:solidFill>
                  <a:srgbClr val="000000"/>
                </a:solidFill>
                <a:latin typeface="Canva Sans Bold"/>
              </a:rPr>
              <a:t>Input: s = "ABAB", k = 2</a:t>
            </a:r>
          </a:p>
          <a:p>
            <a:pPr>
              <a:lnSpc>
                <a:spcPts val="6564"/>
              </a:lnSpc>
            </a:pPr>
            <a:r>
              <a:rPr lang="en-US" sz="4688">
                <a:solidFill>
                  <a:srgbClr val="000000"/>
                </a:solidFill>
                <a:latin typeface="Canva Sans Bold"/>
              </a:rPr>
              <a:t>Output: 4</a:t>
            </a:r>
          </a:p>
          <a:p>
            <a:pPr>
              <a:lnSpc>
                <a:spcPts val="6564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9587342" y="7281582"/>
            <a:ext cx="8110217" cy="2176575"/>
            <a:chOff x="0" y="0"/>
            <a:chExt cx="5193385" cy="13937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93385" cy="1393772"/>
            </a:xfrm>
            <a:custGeom>
              <a:avLst/>
              <a:gdLst/>
              <a:ahLst/>
              <a:cxnLst/>
              <a:rect r="r" b="b" t="t" l="l"/>
              <a:pathLst>
                <a:path h="1393772" w="5193385">
                  <a:moveTo>
                    <a:pt x="57275" y="0"/>
                  </a:moveTo>
                  <a:lnTo>
                    <a:pt x="5136109" y="0"/>
                  </a:lnTo>
                  <a:cubicBezTo>
                    <a:pt x="5151300" y="0"/>
                    <a:pt x="5165868" y="6034"/>
                    <a:pt x="5176609" y="16776"/>
                  </a:cubicBezTo>
                  <a:cubicBezTo>
                    <a:pt x="5187350" y="27517"/>
                    <a:pt x="5193385" y="42085"/>
                    <a:pt x="5193385" y="57275"/>
                  </a:cubicBezTo>
                  <a:lnTo>
                    <a:pt x="5193385" y="1336497"/>
                  </a:lnTo>
                  <a:cubicBezTo>
                    <a:pt x="5193385" y="1351687"/>
                    <a:pt x="5187350" y="1366255"/>
                    <a:pt x="5176609" y="1376996"/>
                  </a:cubicBezTo>
                  <a:cubicBezTo>
                    <a:pt x="5165868" y="1387738"/>
                    <a:pt x="5151300" y="1393772"/>
                    <a:pt x="5136109" y="1393772"/>
                  </a:cubicBezTo>
                  <a:lnTo>
                    <a:pt x="57275" y="1393772"/>
                  </a:lnTo>
                  <a:cubicBezTo>
                    <a:pt x="42085" y="1393772"/>
                    <a:pt x="27517" y="1387738"/>
                    <a:pt x="16776" y="1376996"/>
                  </a:cubicBezTo>
                  <a:cubicBezTo>
                    <a:pt x="6034" y="1366255"/>
                    <a:pt x="0" y="1351687"/>
                    <a:pt x="0" y="1336497"/>
                  </a:cubicBezTo>
                  <a:lnTo>
                    <a:pt x="0" y="57275"/>
                  </a:lnTo>
                  <a:cubicBezTo>
                    <a:pt x="0" y="42085"/>
                    <a:pt x="6034" y="27517"/>
                    <a:pt x="16776" y="16776"/>
                  </a:cubicBezTo>
                  <a:cubicBezTo>
                    <a:pt x="27517" y="6034"/>
                    <a:pt x="42085" y="0"/>
                    <a:pt x="57275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5193385" cy="14032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849010" y="7525614"/>
            <a:ext cx="7410290" cy="2350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5"/>
              </a:lnSpc>
            </a:pPr>
            <a:r>
              <a:rPr lang="en-US" sz="4461">
                <a:solidFill>
                  <a:srgbClr val="000000"/>
                </a:solidFill>
                <a:latin typeface="Canva Sans Bold"/>
              </a:rPr>
              <a:t>Input: s = "AABABBA", k = 1</a:t>
            </a:r>
          </a:p>
          <a:p>
            <a:pPr>
              <a:lnSpc>
                <a:spcPts val="6245"/>
              </a:lnSpc>
            </a:pPr>
            <a:r>
              <a:rPr lang="en-US" sz="4461">
                <a:solidFill>
                  <a:srgbClr val="000000"/>
                </a:solidFill>
                <a:latin typeface="Canva Sans Bold"/>
              </a:rPr>
              <a:t>Output: 4</a:t>
            </a:r>
          </a:p>
          <a:p>
            <a:pPr>
              <a:lnSpc>
                <a:spcPts val="6245"/>
              </a:lnSpc>
            </a:pP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68918" y="669022"/>
            <a:ext cx="8458080" cy="9340662"/>
          </a:xfrm>
          <a:custGeom>
            <a:avLst/>
            <a:gdLst/>
            <a:ahLst/>
            <a:cxnLst/>
            <a:rect r="r" b="b" t="t" l="l"/>
            <a:pathLst>
              <a:path h="9340662" w="8458080">
                <a:moveTo>
                  <a:pt x="0" y="0"/>
                </a:moveTo>
                <a:lnTo>
                  <a:pt x="8458080" y="0"/>
                </a:lnTo>
                <a:lnTo>
                  <a:pt x="8458080" y="9340662"/>
                </a:lnTo>
                <a:lnTo>
                  <a:pt x="0" y="9340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363" t="-12795" r="-13363" b="-1073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6250" y="3779030"/>
            <a:ext cx="9222668" cy="2728940"/>
            <a:chOff x="0" y="0"/>
            <a:chExt cx="6066881" cy="1795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66881" cy="1795159"/>
            </a:xfrm>
            <a:custGeom>
              <a:avLst/>
              <a:gdLst/>
              <a:ahLst/>
              <a:cxnLst/>
              <a:rect r="r" b="b" t="t" l="l"/>
              <a:pathLst>
                <a:path h="1795159" w="6066881">
                  <a:moveTo>
                    <a:pt x="50367" y="0"/>
                  </a:moveTo>
                  <a:lnTo>
                    <a:pt x="6016514" y="0"/>
                  </a:lnTo>
                  <a:cubicBezTo>
                    <a:pt x="6029872" y="0"/>
                    <a:pt x="6042683" y="5306"/>
                    <a:pt x="6052129" y="14752"/>
                  </a:cubicBezTo>
                  <a:cubicBezTo>
                    <a:pt x="6061574" y="24198"/>
                    <a:pt x="6066881" y="37009"/>
                    <a:pt x="6066881" y="50367"/>
                  </a:cubicBezTo>
                  <a:lnTo>
                    <a:pt x="6066881" y="1744792"/>
                  </a:lnTo>
                  <a:cubicBezTo>
                    <a:pt x="6066881" y="1758150"/>
                    <a:pt x="6061574" y="1770961"/>
                    <a:pt x="6052129" y="1780407"/>
                  </a:cubicBezTo>
                  <a:cubicBezTo>
                    <a:pt x="6042683" y="1789853"/>
                    <a:pt x="6029872" y="1795159"/>
                    <a:pt x="6016514" y="1795159"/>
                  </a:cubicBezTo>
                  <a:lnTo>
                    <a:pt x="50367" y="1795159"/>
                  </a:lnTo>
                  <a:cubicBezTo>
                    <a:pt x="37009" y="1795159"/>
                    <a:pt x="24198" y="1789853"/>
                    <a:pt x="14752" y="1780407"/>
                  </a:cubicBezTo>
                  <a:cubicBezTo>
                    <a:pt x="5306" y="1770961"/>
                    <a:pt x="0" y="1758150"/>
                    <a:pt x="0" y="1744792"/>
                  </a:cubicBezTo>
                  <a:lnTo>
                    <a:pt x="0" y="50367"/>
                  </a:lnTo>
                  <a:cubicBezTo>
                    <a:pt x="0" y="37009"/>
                    <a:pt x="5306" y="24198"/>
                    <a:pt x="14752" y="14752"/>
                  </a:cubicBezTo>
                  <a:cubicBezTo>
                    <a:pt x="24198" y="5306"/>
                    <a:pt x="37009" y="0"/>
                    <a:pt x="50367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6066881" cy="18046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8897" y="4374500"/>
            <a:ext cx="9197375" cy="1589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9"/>
              </a:lnSpc>
            </a:pPr>
            <a:r>
              <a:rPr lang="en-US" sz="4564" u="sng">
                <a:solidFill>
                  <a:srgbClr val="000000"/>
                </a:solidFill>
                <a:latin typeface="Canva Sans Bold"/>
                <a:hlinkClick r:id="rId4" tooltip="https://leetcode.com/problems/longest-repeating-character-replacement/description/"/>
              </a:rPr>
              <a:t>Solution: Longest Repeating Character Replacement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54828" y="625472"/>
            <a:ext cx="9178345" cy="2222880"/>
          </a:xfrm>
          <a:custGeom>
            <a:avLst/>
            <a:gdLst/>
            <a:ahLst/>
            <a:cxnLst/>
            <a:rect r="r" b="b" t="t" l="l"/>
            <a:pathLst>
              <a:path h="2222880" w="9178345">
                <a:moveTo>
                  <a:pt x="0" y="0"/>
                </a:moveTo>
                <a:lnTo>
                  <a:pt x="9178344" y="0"/>
                </a:lnTo>
                <a:lnTo>
                  <a:pt x="9178344" y="2222880"/>
                </a:lnTo>
                <a:lnTo>
                  <a:pt x="0" y="2222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42089" y="3548211"/>
            <a:ext cx="15617211" cy="5022586"/>
            <a:chOff x="0" y="0"/>
            <a:chExt cx="2004979" cy="6448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04979" cy="644813"/>
            </a:xfrm>
            <a:custGeom>
              <a:avLst/>
              <a:gdLst/>
              <a:ahLst/>
              <a:cxnLst/>
              <a:rect r="r" b="b" t="t" l="l"/>
              <a:pathLst>
                <a:path h="644813" w="2004979">
                  <a:moveTo>
                    <a:pt x="2004979" y="0"/>
                  </a:moveTo>
                  <a:lnTo>
                    <a:pt x="0" y="0"/>
                  </a:lnTo>
                  <a:lnTo>
                    <a:pt x="0" y="456853"/>
                  </a:lnTo>
                  <a:lnTo>
                    <a:pt x="157480" y="456853"/>
                  </a:lnTo>
                  <a:lnTo>
                    <a:pt x="157480" y="644813"/>
                  </a:lnTo>
                  <a:lnTo>
                    <a:pt x="463550" y="456853"/>
                  </a:lnTo>
                  <a:lnTo>
                    <a:pt x="2004979" y="456853"/>
                  </a:lnTo>
                  <a:lnTo>
                    <a:pt x="2004979" y="0"/>
                  </a:lnTo>
                  <a:close/>
                </a:path>
              </a:pathLst>
            </a:custGeom>
            <a:solidFill>
              <a:srgbClr val="FFFEF7"/>
            </a:solidFill>
            <a:ln w="1047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2004979" cy="4638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78918" y="4163242"/>
            <a:ext cx="17809082" cy="2255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22"/>
              </a:lnSpc>
            </a:pPr>
            <a:r>
              <a:rPr lang="en-US" sz="6444" u="sng">
                <a:solidFill>
                  <a:srgbClr val="000000"/>
                </a:solidFill>
                <a:latin typeface="Canva Sans Bold"/>
                <a:hlinkClick r:id="rId4" tooltip="https://leetcode.com/problems/longest-substring-without-repeating-characters/description/"/>
              </a:rPr>
              <a:t>Longest Substring Without Repeating Characters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567743" y="8282091"/>
            <a:ext cx="7765903" cy="1496293"/>
            <a:chOff x="0" y="0"/>
            <a:chExt cx="5108588" cy="9842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08588" cy="984296"/>
            </a:xfrm>
            <a:custGeom>
              <a:avLst/>
              <a:gdLst/>
              <a:ahLst/>
              <a:cxnLst/>
              <a:rect r="r" b="b" t="t" l="l"/>
              <a:pathLst>
                <a:path h="984296" w="5108588">
                  <a:moveTo>
                    <a:pt x="59815" y="0"/>
                  </a:moveTo>
                  <a:lnTo>
                    <a:pt x="5048773" y="0"/>
                  </a:lnTo>
                  <a:cubicBezTo>
                    <a:pt x="5064637" y="0"/>
                    <a:pt x="5079851" y="6302"/>
                    <a:pt x="5091068" y="17519"/>
                  </a:cubicBezTo>
                  <a:cubicBezTo>
                    <a:pt x="5102286" y="28737"/>
                    <a:pt x="5108588" y="43951"/>
                    <a:pt x="5108588" y="59815"/>
                  </a:cubicBezTo>
                  <a:lnTo>
                    <a:pt x="5108588" y="924481"/>
                  </a:lnTo>
                  <a:cubicBezTo>
                    <a:pt x="5108588" y="957516"/>
                    <a:pt x="5081808" y="984296"/>
                    <a:pt x="5048773" y="984296"/>
                  </a:cubicBezTo>
                  <a:lnTo>
                    <a:pt x="59815" y="984296"/>
                  </a:lnTo>
                  <a:cubicBezTo>
                    <a:pt x="43951" y="984296"/>
                    <a:pt x="28737" y="977994"/>
                    <a:pt x="17519" y="966776"/>
                  </a:cubicBezTo>
                  <a:cubicBezTo>
                    <a:pt x="6302" y="955559"/>
                    <a:pt x="0" y="940345"/>
                    <a:pt x="0" y="924481"/>
                  </a:cubicBezTo>
                  <a:lnTo>
                    <a:pt x="0" y="59815"/>
                  </a:lnTo>
                  <a:cubicBezTo>
                    <a:pt x="0" y="43951"/>
                    <a:pt x="6302" y="28737"/>
                    <a:pt x="17519" y="17519"/>
                  </a:cubicBezTo>
                  <a:cubicBezTo>
                    <a:pt x="28737" y="6302"/>
                    <a:pt x="43951" y="0"/>
                    <a:pt x="59815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5108588" cy="99382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852007" y="8597007"/>
            <a:ext cx="9197375" cy="78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9"/>
              </a:lnSpc>
            </a:pPr>
            <a:r>
              <a:rPr lang="en-US" sz="4564">
                <a:solidFill>
                  <a:srgbClr val="000000"/>
                </a:solidFill>
                <a:latin typeface="Canva Sans Bold"/>
              </a:rPr>
              <a:t>Variable Sliding Window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711324"/>
            <a:ext cx="16668859" cy="2812461"/>
            <a:chOff x="0" y="0"/>
            <a:chExt cx="11633292" cy="19628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633292" cy="1962833"/>
            </a:xfrm>
            <a:custGeom>
              <a:avLst/>
              <a:gdLst/>
              <a:ahLst/>
              <a:cxnLst/>
              <a:rect r="r" b="b" t="t" l="l"/>
              <a:pathLst>
                <a:path h="1962833" w="11633292">
                  <a:moveTo>
                    <a:pt x="27867" y="0"/>
                  </a:moveTo>
                  <a:lnTo>
                    <a:pt x="11605425" y="0"/>
                  </a:lnTo>
                  <a:cubicBezTo>
                    <a:pt x="11620815" y="0"/>
                    <a:pt x="11633292" y="12477"/>
                    <a:pt x="11633292" y="27867"/>
                  </a:cubicBezTo>
                  <a:lnTo>
                    <a:pt x="11633292" y="1934965"/>
                  </a:lnTo>
                  <a:cubicBezTo>
                    <a:pt x="11633292" y="1950356"/>
                    <a:pt x="11620815" y="1962833"/>
                    <a:pt x="11605425" y="1962833"/>
                  </a:cubicBezTo>
                  <a:lnTo>
                    <a:pt x="27867" y="1962833"/>
                  </a:lnTo>
                  <a:cubicBezTo>
                    <a:pt x="12477" y="1962833"/>
                    <a:pt x="0" y="1950356"/>
                    <a:pt x="0" y="1934965"/>
                  </a:cubicBezTo>
                  <a:lnTo>
                    <a:pt x="0" y="27867"/>
                  </a:lnTo>
                  <a:cubicBezTo>
                    <a:pt x="0" y="12477"/>
                    <a:pt x="12477" y="0"/>
                    <a:pt x="27867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1633292" cy="19723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70697" y="2172705"/>
            <a:ext cx="15984865" cy="1784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3"/>
              </a:lnSpc>
            </a:pPr>
            <a:r>
              <a:rPr lang="en-US" sz="5102">
                <a:solidFill>
                  <a:srgbClr val="000000"/>
                </a:solidFill>
                <a:latin typeface="Canva Sans Bold"/>
              </a:rPr>
              <a:t>Given a string s, find the length of the longest </a:t>
            </a:r>
          </a:p>
          <a:p>
            <a:pPr algn="ctr">
              <a:lnSpc>
                <a:spcPts val="7143"/>
              </a:lnSpc>
            </a:pPr>
            <a:r>
              <a:rPr lang="en-US" sz="5102">
                <a:solidFill>
                  <a:srgbClr val="000000"/>
                </a:solidFill>
                <a:latin typeface="Canva Sans Bold"/>
              </a:rPr>
              <a:t>substring without repeating characters.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73089" y="6022626"/>
            <a:ext cx="8110217" cy="2176575"/>
            <a:chOff x="0" y="0"/>
            <a:chExt cx="5193385" cy="13937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93385" cy="1393772"/>
            </a:xfrm>
            <a:custGeom>
              <a:avLst/>
              <a:gdLst/>
              <a:ahLst/>
              <a:cxnLst/>
              <a:rect r="r" b="b" t="t" l="l"/>
              <a:pathLst>
                <a:path h="1393772" w="5193385">
                  <a:moveTo>
                    <a:pt x="57275" y="0"/>
                  </a:moveTo>
                  <a:lnTo>
                    <a:pt x="5136109" y="0"/>
                  </a:lnTo>
                  <a:cubicBezTo>
                    <a:pt x="5151300" y="0"/>
                    <a:pt x="5165868" y="6034"/>
                    <a:pt x="5176609" y="16776"/>
                  </a:cubicBezTo>
                  <a:cubicBezTo>
                    <a:pt x="5187350" y="27517"/>
                    <a:pt x="5193385" y="42085"/>
                    <a:pt x="5193385" y="57275"/>
                  </a:cubicBezTo>
                  <a:lnTo>
                    <a:pt x="5193385" y="1336497"/>
                  </a:lnTo>
                  <a:cubicBezTo>
                    <a:pt x="5193385" y="1351687"/>
                    <a:pt x="5187350" y="1366255"/>
                    <a:pt x="5176609" y="1376996"/>
                  </a:cubicBezTo>
                  <a:cubicBezTo>
                    <a:pt x="5165868" y="1387738"/>
                    <a:pt x="5151300" y="1393772"/>
                    <a:pt x="5136109" y="1393772"/>
                  </a:cubicBezTo>
                  <a:lnTo>
                    <a:pt x="57275" y="1393772"/>
                  </a:lnTo>
                  <a:cubicBezTo>
                    <a:pt x="42085" y="1393772"/>
                    <a:pt x="27517" y="1387738"/>
                    <a:pt x="16776" y="1376996"/>
                  </a:cubicBezTo>
                  <a:cubicBezTo>
                    <a:pt x="6034" y="1366255"/>
                    <a:pt x="0" y="1351687"/>
                    <a:pt x="0" y="1336497"/>
                  </a:cubicBezTo>
                  <a:lnTo>
                    <a:pt x="0" y="57275"/>
                  </a:lnTo>
                  <a:cubicBezTo>
                    <a:pt x="0" y="42085"/>
                    <a:pt x="6034" y="27517"/>
                    <a:pt x="16776" y="16776"/>
                  </a:cubicBezTo>
                  <a:cubicBezTo>
                    <a:pt x="27517" y="6034"/>
                    <a:pt x="42085" y="0"/>
                    <a:pt x="57275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5193385" cy="14032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34758" y="6266658"/>
            <a:ext cx="7709242" cy="2574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64"/>
              </a:lnSpc>
            </a:pPr>
            <a:r>
              <a:rPr lang="en-US" sz="4903">
                <a:solidFill>
                  <a:srgbClr val="000000"/>
                </a:solidFill>
                <a:latin typeface="Canva Sans Bold"/>
              </a:rPr>
              <a:t>Input: s = "abcabcbb"</a:t>
            </a:r>
          </a:p>
          <a:p>
            <a:pPr>
              <a:lnSpc>
                <a:spcPts val="6864"/>
              </a:lnSpc>
            </a:pPr>
            <a:r>
              <a:rPr lang="en-US" sz="4903">
                <a:solidFill>
                  <a:srgbClr val="000000"/>
                </a:solidFill>
                <a:latin typeface="Canva Sans Bold"/>
              </a:rPr>
              <a:t>Output: 3</a:t>
            </a:r>
          </a:p>
          <a:p>
            <a:pPr>
              <a:lnSpc>
                <a:spcPts val="6864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9485997" y="6022626"/>
            <a:ext cx="8110217" cy="2176575"/>
            <a:chOff x="0" y="0"/>
            <a:chExt cx="5193385" cy="13937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93385" cy="1393772"/>
            </a:xfrm>
            <a:custGeom>
              <a:avLst/>
              <a:gdLst/>
              <a:ahLst/>
              <a:cxnLst/>
              <a:rect r="r" b="b" t="t" l="l"/>
              <a:pathLst>
                <a:path h="1393772" w="5193385">
                  <a:moveTo>
                    <a:pt x="57275" y="0"/>
                  </a:moveTo>
                  <a:lnTo>
                    <a:pt x="5136109" y="0"/>
                  </a:lnTo>
                  <a:cubicBezTo>
                    <a:pt x="5151300" y="0"/>
                    <a:pt x="5165868" y="6034"/>
                    <a:pt x="5176609" y="16776"/>
                  </a:cubicBezTo>
                  <a:cubicBezTo>
                    <a:pt x="5187350" y="27517"/>
                    <a:pt x="5193385" y="42085"/>
                    <a:pt x="5193385" y="57275"/>
                  </a:cubicBezTo>
                  <a:lnTo>
                    <a:pt x="5193385" y="1336497"/>
                  </a:lnTo>
                  <a:cubicBezTo>
                    <a:pt x="5193385" y="1351687"/>
                    <a:pt x="5187350" y="1366255"/>
                    <a:pt x="5176609" y="1376996"/>
                  </a:cubicBezTo>
                  <a:cubicBezTo>
                    <a:pt x="5165868" y="1387738"/>
                    <a:pt x="5151300" y="1393772"/>
                    <a:pt x="5136109" y="1393772"/>
                  </a:cubicBezTo>
                  <a:lnTo>
                    <a:pt x="57275" y="1393772"/>
                  </a:lnTo>
                  <a:cubicBezTo>
                    <a:pt x="42085" y="1393772"/>
                    <a:pt x="27517" y="1387738"/>
                    <a:pt x="16776" y="1376996"/>
                  </a:cubicBezTo>
                  <a:cubicBezTo>
                    <a:pt x="6034" y="1366255"/>
                    <a:pt x="0" y="1351687"/>
                    <a:pt x="0" y="1336497"/>
                  </a:cubicBezTo>
                  <a:lnTo>
                    <a:pt x="0" y="57275"/>
                  </a:lnTo>
                  <a:cubicBezTo>
                    <a:pt x="0" y="42085"/>
                    <a:pt x="6034" y="27517"/>
                    <a:pt x="16776" y="16776"/>
                  </a:cubicBezTo>
                  <a:cubicBezTo>
                    <a:pt x="27517" y="6034"/>
                    <a:pt x="42085" y="0"/>
                    <a:pt x="57275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5193385" cy="14032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041707" y="6266658"/>
            <a:ext cx="4998796" cy="2350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5"/>
              </a:lnSpc>
            </a:pPr>
            <a:r>
              <a:rPr lang="en-US" sz="4461">
                <a:solidFill>
                  <a:srgbClr val="000000"/>
                </a:solidFill>
                <a:latin typeface="Canva Sans Bold"/>
              </a:rPr>
              <a:t>Input: s = "bbbbb"</a:t>
            </a:r>
          </a:p>
          <a:p>
            <a:pPr>
              <a:lnSpc>
                <a:spcPts val="6245"/>
              </a:lnSpc>
            </a:pPr>
            <a:r>
              <a:rPr lang="en-US" sz="4461">
                <a:solidFill>
                  <a:srgbClr val="000000"/>
                </a:solidFill>
                <a:latin typeface="Canva Sans Bold"/>
              </a:rPr>
              <a:t>Output: 1</a:t>
            </a:r>
          </a:p>
          <a:p>
            <a:pPr>
              <a:lnSpc>
                <a:spcPts val="6245"/>
              </a:lnSpc>
            </a:pP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44183" y="1705784"/>
            <a:ext cx="10399633" cy="8225164"/>
          </a:xfrm>
          <a:custGeom>
            <a:avLst/>
            <a:gdLst/>
            <a:ahLst/>
            <a:cxnLst/>
            <a:rect r="r" b="b" t="t" l="l"/>
            <a:pathLst>
              <a:path h="8225164" w="10399633">
                <a:moveTo>
                  <a:pt x="0" y="0"/>
                </a:moveTo>
                <a:lnTo>
                  <a:pt x="10399634" y="0"/>
                </a:lnTo>
                <a:lnTo>
                  <a:pt x="10399634" y="8225165"/>
                </a:lnTo>
                <a:lnTo>
                  <a:pt x="0" y="82251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48" t="-10925" r="-8548" b="-10074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8125" y="0"/>
            <a:ext cx="18071749" cy="1705784"/>
            <a:chOff x="0" y="0"/>
            <a:chExt cx="11888008" cy="11221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888008" cy="1122104"/>
            </a:xfrm>
            <a:custGeom>
              <a:avLst/>
              <a:gdLst/>
              <a:ahLst/>
              <a:cxnLst/>
              <a:rect r="r" b="b" t="t" l="l"/>
              <a:pathLst>
                <a:path h="1122104" w="11888008">
                  <a:moveTo>
                    <a:pt x="25704" y="0"/>
                  </a:moveTo>
                  <a:lnTo>
                    <a:pt x="11862304" y="0"/>
                  </a:lnTo>
                  <a:cubicBezTo>
                    <a:pt x="11876500" y="0"/>
                    <a:pt x="11888008" y="11508"/>
                    <a:pt x="11888008" y="25704"/>
                  </a:cubicBezTo>
                  <a:lnTo>
                    <a:pt x="11888008" y="1096400"/>
                  </a:lnTo>
                  <a:cubicBezTo>
                    <a:pt x="11888008" y="1103217"/>
                    <a:pt x="11885299" y="1109755"/>
                    <a:pt x="11880479" y="1114575"/>
                  </a:cubicBezTo>
                  <a:cubicBezTo>
                    <a:pt x="11875659" y="1119396"/>
                    <a:pt x="11869121" y="1122104"/>
                    <a:pt x="11862304" y="1122104"/>
                  </a:cubicBezTo>
                  <a:lnTo>
                    <a:pt x="25704" y="1122104"/>
                  </a:lnTo>
                  <a:cubicBezTo>
                    <a:pt x="18887" y="1122104"/>
                    <a:pt x="12349" y="1119396"/>
                    <a:pt x="7529" y="1114575"/>
                  </a:cubicBezTo>
                  <a:cubicBezTo>
                    <a:pt x="2708" y="1109755"/>
                    <a:pt x="0" y="1103217"/>
                    <a:pt x="0" y="1096400"/>
                  </a:cubicBezTo>
                  <a:lnTo>
                    <a:pt x="0" y="25704"/>
                  </a:lnTo>
                  <a:cubicBezTo>
                    <a:pt x="0" y="18887"/>
                    <a:pt x="2708" y="12349"/>
                    <a:pt x="7529" y="7529"/>
                  </a:cubicBezTo>
                  <a:cubicBezTo>
                    <a:pt x="12349" y="2708"/>
                    <a:pt x="18887" y="0"/>
                    <a:pt x="25704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11888008" cy="113162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24959" y="419662"/>
            <a:ext cx="16638081" cy="779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9"/>
              </a:lnSpc>
            </a:pPr>
            <a:r>
              <a:rPr lang="en-US" sz="4564" u="sng">
                <a:solidFill>
                  <a:srgbClr val="000000"/>
                </a:solidFill>
                <a:latin typeface="Canva Sans Bold"/>
                <a:hlinkClick r:id="rId4" tooltip="https://leetcode.com/problems/longest-substring-without-repeating-characters/description/"/>
              </a:rPr>
              <a:t>Solution: Longest Substring Without Repeating Characters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874138"/>
            <a:ext cx="11987452" cy="1500167"/>
            <a:chOff x="0" y="0"/>
            <a:chExt cx="1201374" cy="1503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01374" cy="150346"/>
            </a:xfrm>
            <a:custGeom>
              <a:avLst/>
              <a:gdLst/>
              <a:ahLst/>
              <a:cxnLst/>
              <a:rect r="r" b="b" t="t" l="l"/>
              <a:pathLst>
                <a:path h="150346" w="1201374">
                  <a:moveTo>
                    <a:pt x="998174" y="0"/>
                  </a:moveTo>
                  <a:lnTo>
                    <a:pt x="203200" y="0"/>
                  </a:lnTo>
                  <a:lnTo>
                    <a:pt x="0" y="75173"/>
                  </a:lnTo>
                  <a:lnTo>
                    <a:pt x="203200" y="150346"/>
                  </a:lnTo>
                  <a:lnTo>
                    <a:pt x="998174" y="150346"/>
                  </a:lnTo>
                  <a:lnTo>
                    <a:pt x="1201374" y="75173"/>
                  </a:lnTo>
                  <a:lnTo>
                    <a:pt x="998174" y="0"/>
                  </a:lnTo>
                  <a:close/>
                </a:path>
              </a:pathLst>
            </a:custGeom>
            <a:solidFill>
              <a:srgbClr val="FFFEF7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52400" y="-9525"/>
              <a:ext cx="896574" cy="1598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-1391943" y="3097661"/>
            <a:ext cx="1477133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u="sng">
                <a:solidFill>
                  <a:srgbClr val="000000"/>
                </a:solidFill>
                <a:latin typeface="Canva Sans Bold"/>
              </a:rPr>
              <a:t>76. Minimum Window Substring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296449" y="0"/>
            <a:ext cx="7695102" cy="1705784"/>
            <a:chOff x="0" y="0"/>
            <a:chExt cx="5062013" cy="11221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62014" cy="1122104"/>
            </a:xfrm>
            <a:custGeom>
              <a:avLst/>
              <a:gdLst/>
              <a:ahLst/>
              <a:cxnLst/>
              <a:rect r="r" b="b" t="t" l="l"/>
              <a:pathLst>
                <a:path h="1122104" w="5062014">
                  <a:moveTo>
                    <a:pt x="60365" y="0"/>
                  </a:moveTo>
                  <a:lnTo>
                    <a:pt x="5001649" y="0"/>
                  </a:lnTo>
                  <a:cubicBezTo>
                    <a:pt x="5034987" y="0"/>
                    <a:pt x="5062014" y="27026"/>
                    <a:pt x="5062014" y="60365"/>
                  </a:cubicBezTo>
                  <a:lnTo>
                    <a:pt x="5062014" y="1061739"/>
                  </a:lnTo>
                  <a:cubicBezTo>
                    <a:pt x="5062014" y="1077749"/>
                    <a:pt x="5055654" y="1093103"/>
                    <a:pt x="5044333" y="1104423"/>
                  </a:cubicBezTo>
                  <a:cubicBezTo>
                    <a:pt x="5033012" y="1115744"/>
                    <a:pt x="5017658" y="1122104"/>
                    <a:pt x="5001649" y="1122104"/>
                  </a:cubicBezTo>
                  <a:lnTo>
                    <a:pt x="60365" y="1122104"/>
                  </a:lnTo>
                  <a:cubicBezTo>
                    <a:pt x="27026" y="1122104"/>
                    <a:pt x="0" y="1095077"/>
                    <a:pt x="0" y="1061739"/>
                  </a:cubicBezTo>
                  <a:lnTo>
                    <a:pt x="0" y="60365"/>
                  </a:lnTo>
                  <a:cubicBezTo>
                    <a:pt x="0" y="44355"/>
                    <a:pt x="6360" y="29001"/>
                    <a:pt x="17681" y="17681"/>
                  </a:cubicBezTo>
                  <a:cubicBezTo>
                    <a:pt x="29001" y="6360"/>
                    <a:pt x="44355" y="0"/>
                    <a:pt x="60365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5062013" cy="113162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8125" y="361720"/>
            <a:ext cx="1807174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More Questions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87452" y="3248791"/>
            <a:ext cx="588367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Canva Sans Bold"/>
              </a:rPr>
              <a:t>(leetCode POTD Question)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273424" y="4561505"/>
            <a:ext cx="11987452" cy="1163991"/>
            <a:chOff x="0" y="0"/>
            <a:chExt cx="1201374" cy="11665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01374" cy="116654"/>
            </a:xfrm>
            <a:custGeom>
              <a:avLst/>
              <a:gdLst/>
              <a:ahLst/>
              <a:cxnLst/>
              <a:rect r="r" b="b" t="t" l="l"/>
              <a:pathLst>
                <a:path h="116654" w="1201374">
                  <a:moveTo>
                    <a:pt x="998174" y="0"/>
                  </a:moveTo>
                  <a:lnTo>
                    <a:pt x="203200" y="0"/>
                  </a:lnTo>
                  <a:lnTo>
                    <a:pt x="0" y="58327"/>
                  </a:lnTo>
                  <a:lnTo>
                    <a:pt x="203200" y="116654"/>
                  </a:lnTo>
                  <a:lnTo>
                    <a:pt x="998174" y="116654"/>
                  </a:lnTo>
                  <a:lnTo>
                    <a:pt x="1201374" y="58327"/>
                  </a:lnTo>
                  <a:lnTo>
                    <a:pt x="998174" y="0"/>
                  </a:lnTo>
                  <a:close/>
                </a:path>
              </a:pathLst>
            </a:custGeom>
            <a:solidFill>
              <a:srgbClr val="FFFEF7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52400" y="-9525"/>
              <a:ext cx="896574" cy="12617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4652327"/>
            <a:ext cx="842711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Canva Sans Bold"/>
                <a:hlinkClick r:id="rId3" tooltip="https://leetcode.com/problems/permutation-in-string/"/>
              </a:rPr>
              <a:t>567. Permutation in String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-273424" y="6096970"/>
            <a:ext cx="11987452" cy="1163991"/>
            <a:chOff x="0" y="0"/>
            <a:chExt cx="1201374" cy="11665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01374" cy="116654"/>
            </a:xfrm>
            <a:custGeom>
              <a:avLst/>
              <a:gdLst/>
              <a:ahLst/>
              <a:cxnLst/>
              <a:rect r="r" b="b" t="t" l="l"/>
              <a:pathLst>
                <a:path h="116654" w="1201374">
                  <a:moveTo>
                    <a:pt x="998174" y="0"/>
                  </a:moveTo>
                  <a:lnTo>
                    <a:pt x="203200" y="0"/>
                  </a:lnTo>
                  <a:lnTo>
                    <a:pt x="0" y="58327"/>
                  </a:lnTo>
                  <a:lnTo>
                    <a:pt x="203200" y="116654"/>
                  </a:lnTo>
                  <a:lnTo>
                    <a:pt x="998174" y="116654"/>
                  </a:lnTo>
                  <a:lnTo>
                    <a:pt x="1201374" y="58327"/>
                  </a:lnTo>
                  <a:lnTo>
                    <a:pt x="998174" y="0"/>
                  </a:lnTo>
                  <a:close/>
                </a:path>
              </a:pathLst>
            </a:custGeom>
            <a:solidFill>
              <a:srgbClr val="FFFEF7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52400" y="-9525"/>
              <a:ext cx="896574" cy="12617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49653" y="6206173"/>
            <a:ext cx="810524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Canva Sans Bold"/>
                <a:hlinkClick r:id="rId4" tooltip="https://leetcode.com/problems/fruit-into-baskets/"/>
              </a:rPr>
              <a:t>904. Fruit Into Baskets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3462086" y="8022961"/>
            <a:ext cx="11987452" cy="1163991"/>
            <a:chOff x="0" y="0"/>
            <a:chExt cx="1201374" cy="11665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01374" cy="116654"/>
            </a:xfrm>
            <a:custGeom>
              <a:avLst/>
              <a:gdLst/>
              <a:ahLst/>
              <a:cxnLst/>
              <a:rect r="r" b="b" t="t" l="l"/>
              <a:pathLst>
                <a:path h="116654" w="1201374">
                  <a:moveTo>
                    <a:pt x="998174" y="0"/>
                  </a:moveTo>
                  <a:lnTo>
                    <a:pt x="203200" y="0"/>
                  </a:lnTo>
                  <a:lnTo>
                    <a:pt x="0" y="58327"/>
                  </a:lnTo>
                  <a:lnTo>
                    <a:pt x="203200" y="116654"/>
                  </a:lnTo>
                  <a:lnTo>
                    <a:pt x="998174" y="116654"/>
                  </a:lnTo>
                  <a:lnTo>
                    <a:pt x="1201374" y="58327"/>
                  </a:lnTo>
                  <a:lnTo>
                    <a:pt x="998174" y="0"/>
                  </a:lnTo>
                  <a:close/>
                </a:path>
              </a:pathLst>
            </a:custGeom>
            <a:solidFill>
              <a:srgbClr val="FFFEF7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52400" y="-9525"/>
              <a:ext cx="896574" cy="12617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6589911" y="8113784"/>
            <a:ext cx="510817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Canva Sans Bold"/>
                <a:hlinkClick r:id="rId5" tooltip="https://leetcode.com/tag/sliding-window/"/>
              </a:rPr>
              <a:t>More Questions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80600">
            <a:off x="-1823913" y="-781391"/>
            <a:ext cx="7251066" cy="3994678"/>
          </a:xfrm>
          <a:custGeom>
            <a:avLst/>
            <a:gdLst/>
            <a:ahLst/>
            <a:cxnLst/>
            <a:rect r="r" b="b" t="t" l="l"/>
            <a:pathLst>
              <a:path h="3994678" w="7251066">
                <a:moveTo>
                  <a:pt x="0" y="0"/>
                </a:moveTo>
                <a:lnTo>
                  <a:pt x="7251066" y="0"/>
                </a:lnTo>
                <a:lnTo>
                  <a:pt x="7251066" y="3994678"/>
                </a:lnTo>
                <a:lnTo>
                  <a:pt x="0" y="39946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735175" y="578847"/>
            <a:ext cx="10817650" cy="2850014"/>
            <a:chOff x="0" y="0"/>
            <a:chExt cx="5551454" cy="14625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51454" cy="1462584"/>
            </a:xfrm>
            <a:custGeom>
              <a:avLst/>
              <a:gdLst/>
              <a:ahLst/>
              <a:cxnLst/>
              <a:rect r="r" b="b" t="t" l="l"/>
              <a:pathLst>
                <a:path h="1462584" w="5551454">
                  <a:moveTo>
                    <a:pt x="42940" y="0"/>
                  </a:moveTo>
                  <a:lnTo>
                    <a:pt x="5508513" y="0"/>
                  </a:lnTo>
                  <a:cubicBezTo>
                    <a:pt x="5532229" y="0"/>
                    <a:pt x="5551454" y="19225"/>
                    <a:pt x="5551454" y="42940"/>
                  </a:cubicBezTo>
                  <a:lnTo>
                    <a:pt x="5551454" y="1419644"/>
                  </a:lnTo>
                  <a:cubicBezTo>
                    <a:pt x="5551454" y="1431032"/>
                    <a:pt x="5546930" y="1441954"/>
                    <a:pt x="5538877" y="1450007"/>
                  </a:cubicBezTo>
                  <a:cubicBezTo>
                    <a:pt x="5530824" y="1458060"/>
                    <a:pt x="5519902" y="1462584"/>
                    <a:pt x="5508513" y="1462584"/>
                  </a:cubicBezTo>
                  <a:lnTo>
                    <a:pt x="42940" y="1462584"/>
                  </a:lnTo>
                  <a:cubicBezTo>
                    <a:pt x="19225" y="1462584"/>
                    <a:pt x="0" y="1443359"/>
                    <a:pt x="0" y="1419644"/>
                  </a:cubicBezTo>
                  <a:lnTo>
                    <a:pt x="0" y="42940"/>
                  </a:lnTo>
                  <a:cubicBezTo>
                    <a:pt x="0" y="19225"/>
                    <a:pt x="19225" y="0"/>
                    <a:pt x="42940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5551454" cy="147210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741004" y="4747622"/>
            <a:ext cx="5017074" cy="5017074"/>
          </a:xfrm>
          <a:custGeom>
            <a:avLst/>
            <a:gdLst/>
            <a:ahLst/>
            <a:cxnLst/>
            <a:rect r="r" b="b" t="t" l="l"/>
            <a:pathLst>
              <a:path h="5017074" w="5017074">
                <a:moveTo>
                  <a:pt x="0" y="0"/>
                </a:moveTo>
                <a:lnTo>
                  <a:pt x="5017074" y="0"/>
                </a:lnTo>
                <a:lnTo>
                  <a:pt x="5017074" y="5017074"/>
                </a:lnTo>
                <a:lnTo>
                  <a:pt x="0" y="50170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65089" y="741183"/>
            <a:ext cx="9636122" cy="227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63"/>
              </a:lnSpc>
            </a:pPr>
            <a:r>
              <a:rPr lang="en-US" sz="13331">
                <a:solidFill>
                  <a:srgbClr val="000000"/>
                </a:solidFill>
                <a:latin typeface="Canva Sans Bold"/>
              </a:rPr>
              <a:t>Thank You!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04867" y="3974702"/>
            <a:ext cx="7803144" cy="6043067"/>
            <a:chOff x="0" y="0"/>
            <a:chExt cx="812800" cy="6294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29465"/>
            </a:xfrm>
            <a:custGeom>
              <a:avLst/>
              <a:gdLst/>
              <a:ahLst/>
              <a:cxnLst/>
              <a:rect r="r" b="b" t="t" l="l"/>
              <a:pathLst>
                <a:path h="629465" w="812800">
                  <a:moveTo>
                    <a:pt x="812800" y="314732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26265"/>
                  </a:lnTo>
                  <a:lnTo>
                    <a:pt x="406400" y="426265"/>
                  </a:lnTo>
                  <a:lnTo>
                    <a:pt x="406400" y="629465"/>
                  </a:lnTo>
                  <a:lnTo>
                    <a:pt x="812800" y="314732"/>
                  </a:lnTo>
                  <a:close/>
                </a:path>
              </a:pathLst>
            </a:custGeom>
            <a:solidFill>
              <a:srgbClr val="FFFEF7"/>
            </a:solidFill>
            <a:ln w="1047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193675"/>
              <a:ext cx="711200" cy="2325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0" y="6043101"/>
            <a:ext cx="8019607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</a:rPr>
              <a:t>People who give feedback -&gt;🗿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3073803">
            <a:off x="11451557" y="-781391"/>
            <a:ext cx="7251066" cy="3994678"/>
          </a:xfrm>
          <a:custGeom>
            <a:avLst/>
            <a:gdLst/>
            <a:ahLst/>
            <a:cxnLst/>
            <a:rect r="r" b="b" t="t" l="l"/>
            <a:pathLst>
              <a:path h="3994678" w="7251066">
                <a:moveTo>
                  <a:pt x="0" y="0"/>
                </a:moveTo>
                <a:lnTo>
                  <a:pt x="7251066" y="0"/>
                </a:lnTo>
                <a:lnTo>
                  <a:pt x="7251066" y="3994678"/>
                </a:lnTo>
                <a:lnTo>
                  <a:pt x="0" y="3994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35593">
            <a:off x="10316048" y="-1504546"/>
            <a:ext cx="10108522" cy="5568877"/>
          </a:xfrm>
          <a:custGeom>
            <a:avLst/>
            <a:gdLst/>
            <a:ahLst/>
            <a:cxnLst/>
            <a:rect r="r" b="b" t="t" l="l"/>
            <a:pathLst>
              <a:path h="5568877" w="10108522">
                <a:moveTo>
                  <a:pt x="0" y="0"/>
                </a:moveTo>
                <a:lnTo>
                  <a:pt x="10108523" y="0"/>
                </a:lnTo>
                <a:lnTo>
                  <a:pt x="10108523" y="5568877"/>
                </a:lnTo>
                <a:lnTo>
                  <a:pt x="0" y="5568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80600">
            <a:off x="-2596833" y="6441414"/>
            <a:ext cx="7251066" cy="3994678"/>
          </a:xfrm>
          <a:custGeom>
            <a:avLst/>
            <a:gdLst/>
            <a:ahLst/>
            <a:cxnLst/>
            <a:rect r="r" b="b" t="t" l="l"/>
            <a:pathLst>
              <a:path h="3994678" w="7251066">
                <a:moveTo>
                  <a:pt x="0" y="0"/>
                </a:moveTo>
                <a:lnTo>
                  <a:pt x="7251066" y="0"/>
                </a:lnTo>
                <a:lnTo>
                  <a:pt x="7251066" y="3994678"/>
                </a:lnTo>
                <a:lnTo>
                  <a:pt x="0" y="399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38052" y="178234"/>
            <a:ext cx="9145635" cy="1700931"/>
            <a:chOff x="0" y="0"/>
            <a:chExt cx="3289190" cy="6117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9190" cy="611733"/>
            </a:xfrm>
            <a:custGeom>
              <a:avLst/>
              <a:gdLst/>
              <a:ahLst/>
              <a:cxnLst/>
              <a:rect r="r" b="b" t="t" l="l"/>
              <a:pathLst>
                <a:path h="611733" w="3289190">
                  <a:moveTo>
                    <a:pt x="28782" y="0"/>
                  </a:moveTo>
                  <a:lnTo>
                    <a:pt x="3260409" y="0"/>
                  </a:lnTo>
                  <a:cubicBezTo>
                    <a:pt x="3268042" y="0"/>
                    <a:pt x="3275363" y="3032"/>
                    <a:pt x="3280761" y="8430"/>
                  </a:cubicBezTo>
                  <a:cubicBezTo>
                    <a:pt x="3286158" y="13827"/>
                    <a:pt x="3289190" y="21148"/>
                    <a:pt x="3289190" y="28782"/>
                  </a:cubicBezTo>
                  <a:lnTo>
                    <a:pt x="3289190" y="582951"/>
                  </a:lnTo>
                  <a:cubicBezTo>
                    <a:pt x="3289190" y="590585"/>
                    <a:pt x="3286158" y="597905"/>
                    <a:pt x="3280761" y="603303"/>
                  </a:cubicBezTo>
                  <a:cubicBezTo>
                    <a:pt x="3275363" y="608701"/>
                    <a:pt x="3268042" y="611733"/>
                    <a:pt x="3260409" y="611733"/>
                  </a:cubicBezTo>
                  <a:lnTo>
                    <a:pt x="28782" y="611733"/>
                  </a:lnTo>
                  <a:cubicBezTo>
                    <a:pt x="21148" y="611733"/>
                    <a:pt x="13827" y="608701"/>
                    <a:pt x="8430" y="603303"/>
                  </a:cubicBezTo>
                  <a:cubicBezTo>
                    <a:pt x="3032" y="597905"/>
                    <a:pt x="0" y="590585"/>
                    <a:pt x="0" y="582951"/>
                  </a:cubicBezTo>
                  <a:lnTo>
                    <a:pt x="0" y="28782"/>
                  </a:lnTo>
                  <a:cubicBezTo>
                    <a:pt x="0" y="21148"/>
                    <a:pt x="3032" y="13827"/>
                    <a:pt x="8430" y="8430"/>
                  </a:cubicBezTo>
                  <a:cubicBezTo>
                    <a:pt x="13827" y="3032"/>
                    <a:pt x="21148" y="0"/>
                    <a:pt x="28782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3289190" cy="6212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926913" y="2065206"/>
            <a:ext cx="7803880" cy="8221794"/>
          </a:xfrm>
          <a:custGeom>
            <a:avLst/>
            <a:gdLst/>
            <a:ahLst/>
            <a:cxnLst/>
            <a:rect r="r" b="b" t="t" l="l"/>
            <a:pathLst>
              <a:path h="8221794" w="7803880">
                <a:moveTo>
                  <a:pt x="0" y="0"/>
                </a:moveTo>
                <a:lnTo>
                  <a:pt x="7803880" y="0"/>
                </a:lnTo>
                <a:lnTo>
                  <a:pt x="7803880" y="8221794"/>
                </a:lnTo>
                <a:lnTo>
                  <a:pt x="0" y="82217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0968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36064" y="257977"/>
            <a:ext cx="9615872" cy="136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08"/>
              </a:lnSpc>
              <a:spcBef>
                <a:spcPct val="0"/>
              </a:spcBef>
            </a:pPr>
            <a:r>
              <a:rPr lang="en-US" sz="7863">
                <a:solidFill>
                  <a:srgbClr val="000000"/>
                </a:solidFill>
                <a:latin typeface="Repo Bold Bold"/>
              </a:rPr>
              <a:t>Loops: While Loop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35593">
            <a:off x="10316048" y="-1504546"/>
            <a:ext cx="10108522" cy="5568877"/>
          </a:xfrm>
          <a:custGeom>
            <a:avLst/>
            <a:gdLst/>
            <a:ahLst/>
            <a:cxnLst/>
            <a:rect r="r" b="b" t="t" l="l"/>
            <a:pathLst>
              <a:path h="5568877" w="10108522">
                <a:moveTo>
                  <a:pt x="0" y="0"/>
                </a:moveTo>
                <a:lnTo>
                  <a:pt x="10108523" y="0"/>
                </a:lnTo>
                <a:lnTo>
                  <a:pt x="10108523" y="5568877"/>
                </a:lnTo>
                <a:lnTo>
                  <a:pt x="0" y="5568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80600">
            <a:off x="-2596833" y="6441414"/>
            <a:ext cx="7251066" cy="3994678"/>
          </a:xfrm>
          <a:custGeom>
            <a:avLst/>
            <a:gdLst/>
            <a:ahLst/>
            <a:cxnLst/>
            <a:rect r="r" b="b" t="t" l="l"/>
            <a:pathLst>
              <a:path h="3994678" w="7251066">
                <a:moveTo>
                  <a:pt x="0" y="0"/>
                </a:moveTo>
                <a:lnTo>
                  <a:pt x="7251066" y="0"/>
                </a:lnTo>
                <a:lnTo>
                  <a:pt x="7251066" y="3994678"/>
                </a:lnTo>
                <a:lnTo>
                  <a:pt x="0" y="399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43530" y="178234"/>
            <a:ext cx="11000939" cy="1700931"/>
            <a:chOff x="0" y="0"/>
            <a:chExt cx="3956443" cy="6117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56443" cy="611733"/>
            </a:xfrm>
            <a:custGeom>
              <a:avLst/>
              <a:gdLst/>
              <a:ahLst/>
              <a:cxnLst/>
              <a:rect r="r" b="b" t="t" l="l"/>
              <a:pathLst>
                <a:path h="611733" w="3956443">
                  <a:moveTo>
                    <a:pt x="23928" y="0"/>
                  </a:moveTo>
                  <a:lnTo>
                    <a:pt x="3932515" y="0"/>
                  </a:lnTo>
                  <a:cubicBezTo>
                    <a:pt x="3945730" y="0"/>
                    <a:pt x="3956443" y="10713"/>
                    <a:pt x="3956443" y="23928"/>
                  </a:cubicBezTo>
                  <a:lnTo>
                    <a:pt x="3956443" y="587805"/>
                  </a:lnTo>
                  <a:cubicBezTo>
                    <a:pt x="3956443" y="601020"/>
                    <a:pt x="3945730" y="611733"/>
                    <a:pt x="3932515" y="611733"/>
                  </a:cubicBezTo>
                  <a:lnTo>
                    <a:pt x="23928" y="611733"/>
                  </a:lnTo>
                  <a:cubicBezTo>
                    <a:pt x="10713" y="611733"/>
                    <a:pt x="0" y="601020"/>
                    <a:pt x="0" y="587805"/>
                  </a:cubicBezTo>
                  <a:lnTo>
                    <a:pt x="0" y="23928"/>
                  </a:lnTo>
                  <a:cubicBezTo>
                    <a:pt x="0" y="10713"/>
                    <a:pt x="10713" y="0"/>
                    <a:pt x="23928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3956443" cy="6212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635804" y="1879166"/>
            <a:ext cx="4613084" cy="8407834"/>
          </a:xfrm>
          <a:custGeom>
            <a:avLst/>
            <a:gdLst/>
            <a:ahLst/>
            <a:cxnLst/>
            <a:rect r="r" b="b" t="t" l="l"/>
            <a:pathLst>
              <a:path h="8407834" w="4613084">
                <a:moveTo>
                  <a:pt x="0" y="0"/>
                </a:moveTo>
                <a:lnTo>
                  <a:pt x="4613084" y="0"/>
                </a:lnTo>
                <a:lnTo>
                  <a:pt x="4613084" y="8407834"/>
                </a:lnTo>
                <a:lnTo>
                  <a:pt x="0" y="84078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41704" y="257977"/>
            <a:ext cx="10440927" cy="136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08"/>
              </a:lnSpc>
              <a:spcBef>
                <a:spcPct val="0"/>
              </a:spcBef>
            </a:pPr>
            <a:r>
              <a:rPr lang="en-US" sz="7863">
                <a:solidFill>
                  <a:srgbClr val="000000"/>
                </a:solidFill>
                <a:latin typeface="Repo Bold Bold"/>
              </a:rPr>
              <a:t>Loops: Do-While Loop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35593">
            <a:off x="10316048" y="-1504546"/>
            <a:ext cx="10108522" cy="5568877"/>
          </a:xfrm>
          <a:custGeom>
            <a:avLst/>
            <a:gdLst/>
            <a:ahLst/>
            <a:cxnLst/>
            <a:rect r="r" b="b" t="t" l="l"/>
            <a:pathLst>
              <a:path h="5568877" w="10108522">
                <a:moveTo>
                  <a:pt x="0" y="0"/>
                </a:moveTo>
                <a:lnTo>
                  <a:pt x="10108523" y="0"/>
                </a:lnTo>
                <a:lnTo>
                  <a:pt x="10108523" y="5568877"/>
                </a:lnTo>
                <a:lnTo>
                  <a:pt x="0" y="5568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176202" y="5723320"/>
            <a:ext cx="7167400" cy="1289451"/>
            <a:chOff x="0" y="0"/>
            <a:chExt cx="2577726" cy="463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77726" cy="463746"/>
            </a:xfrm>
            <a:custGeom>
              <a:avLst/>
              <a:gdLst/>
              <a:ahLst/>
              <a:cxnLst/>
              <a:rect r="r" b="b" t="t" l="l"/>
              <a:pathLst>
                <a:path h="463746" w="2577726">
                  <a:moveTo>
                    <a:pt x="0" y="0"/>
                  </a:moveTo>
                  <a:lnTo>
                    <a:pt x="2577726" y="0"/>
                  </a:lnTo>
                  <a:lnTo>
                    <a:pt x="2577726" y="463746"/>
                  </a:lnTo>
                  <a:lnTo>
                    <a:pt x="0" y="463746"/>
                  </a:lnTo>
                  <a:close/>
                </a:path>
              </a:pathLst>
            </a:custGeom>
            <a:solidFill>
              <a:srgbClr val="FFFEF7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2577726" cy="4732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1280600">
            <a:off x="-2596833" y="6441414"/>
            <a:ext cx="7251066" cy="3994678"/>
          </a:xfrm>
          <a:custGeom>
            <a:avLst/>
            <a:gdLst/>
            <a:ahLst/>
            <a:cxnLst/>
            <a:rect r="r" b="b" t="t" l="l"/>
            <a:pathLst>
              <a:path h="3994678" w="7251066">
                <a:moveTo>
                  <a:pt x="0" y="0"/>
                </a:moveTo>
                <a:lnTo>
                  <a:pt x="7251066" y="0"/>
                </a:lnTo>
                <a:lnTo>
                  <a:pt x="7251066" y="3994678"/>
                </a:lnTo>
                <a:lnTo>
                  <a:pt x="0" y="399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190853" y="1028700"/>
            <a:ext cx="3751311" cy="1700931"/>
            <a:chOff x="0" y="0"/>
            <a:chExt cx="1349144" cy="6117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49144" cy="611733"/>
            </a:xfrm>
            <a:custGeom>
              <a:avLst/>
              <a:gdLst/>
              <a:ahLst/>
              <a:cxnLst/>
              <a:rect r="r" b="b" t="t" l="l"/>
              <a:pathLst>
                <a:path h="611733" w="1349144">
                  <a:moveTo>
                    <a:pt x="70169" y="0"/>
                  </a:moveTo>
                  <a:lnTo>
                    <a:pt x="1278975" y="0"/>
                  </a:lnTo>
                  <a:cubicBezTo>
                    <a:pt x="1297585" y="0"/>
                    <a:pt x="1315432" y="7393"/>
                    <a:pt x="1328592" y="20552"/>
                  </a:cubicBezTo>
                  <a:cubicBezTo>
                    <a:pt x="1341751" y="33711"/>
                    <a:pt x="1349144" y="51559"/>
                    <a:pt x="1349144" y="70169"/>
                  </a:cubicBezTo>
                  <a:lnTo>
                    <a:pt x="1349144" y="541564"/>
                  </a:lnTo>
                  <a:cubicBezTo>
                    <a:pt x="1349144" y="580317"/>
                    <a:pt x="1317728" y="611733"/>
                    <a:pt x="1278975" y="611733"/>
                  </a:cubicBezTo>
                  <a:lnTo>
                    <a:pt x="70169" y="611733"/>
                  </a:lnTo>
                  <a:cubicBezTo>
                    <a:pt x="51559" y="611733"/>
                    <a:pt x="33711" y="604340"/>
                    <a:pt x="20552" y="591181"/>
                  </a:cubicBezTo>
                  <a:cubicBezTo>
                    <a:pt x="7393" y="578022"/>
                    <a:pt x="0" y="560174"/>
                    <a:pt x="0" y="541564"/>
                  </a:cubicBezTo>
                  <a:lnTo>
                    <a:pt x="0" y="70169"/>
                  </a:lnTo>
                  <a:cubicBezTo>
                    <a:pt x="0" y="31416"/>
                    <a:pt x="31416" y="0"/>
                    <a:pt x="70169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349144" cy="6212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76202" y="4071234"/>
            <a:ext cx="1518157" cy="1524498"/>
            <a:chOff x="0" y="0"/>
            <a:chExt cx="271186" cy="2723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1186" cy="272319"/>
            </a:xfrm>
            <a:custGeom>
              <a:avLst/>
              <a:gdLst/>
              <a:ahLst/>
              <a:cxnLst/>
              <a:rect r="r" b="b" t="t" l="l"/>
              <a:pathLst>
                <a:path h="272319" w="271186">
                  <a:moveTo>
                    <a:pt x="40796" y="0"/>
                  </a:moveTo>
                  <a:lnTo>
                    <a:pt x="230390" y="0"/>
                  </a:lnTo>
                  <a:cubicBezTo>
                    <a:pt x="252921" y="0"/>
                    <a:pt x="271186" y="18265"/>
                    <a:pt x="271186" y="40796"/>
                  </a:cubicBezTo>
                  <a:lnTo>
                    <a:pt x="271186" y="231522"/>
                  </a:lnTo>
                  <a:cubicBezTo>
                    <a:pt x="271186" y="254054"/>
                    <a:pt x="252921" y="272319"/>
                    <a:pt x="230390" y="272319"/>
                  </a:cubicBezTo>
                  <a:lnTo>
                    <a:pt x="40796" y="272319"/>
                  </a:lnTo>
                  <a:cubicBezTo>
                    <a:pt x="18265" y="272319"/>
                    <a:pt x="0" y="254054"/>
                    <a:pt x="0" y="231522"/>
                  </a:cubicBezTo>
                  <a:lnTo>
                    <a:pt x="0" y="40796"/>
                  </a:lnTo>
                  <a:cubicBezTo>
                    <a:pt x="0" y="18265"/>
                    <a:pt x="18265" y="0"/>
                    <a:pt x="40796" y="0"/>
                  </a:cubicBezTo>
                  <a:close/>
                </a:path>
              </a:pathLst>
            </a:custGeom>
            <a:solidFill>
              <a:srgbClr val="FFFEF7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71186" cy="319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631341" y="1108443"/>
            <a:ext cx="5025319" cy="136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08"/>
              </a:lnSpc>
              <a:spcBef>
                <a:spcPct val="0"/>
              </a:spcBef>
            </a:pPr>
            <a:r>
              <a:rPr lang="en-US" sz="7863">
                <a:solidFill>
                  <a:srgbClr val="000000"/>
                </a:solidFill>
                <a:latin typeface="Repo Bold Bold"/>
              </a:rPr>
              <a:t>Arrays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585987" y="4071234"/>
            <a:ext cx="1518157" cy="1524498"/>
            <a:chOff x="0" y="0"/>
            <a:chExt cx="271186" cy="2723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1186" cy="272319"/>
            </a:xfrm>
            <a:custGeom>
              <a:avLst/>
              <a:gdLst/>
              <a:ahLst/>
              <a:cxnLst/>
              <a:rect r="r" b="b" t="t" l="l"/>
              <a:pathLst>
                <a:path h="272319" w="271186">
                  <a:moveTo>
                    <a:pt x="40796" y="0"/>
                  </a:moveTo>
                  <a:lnTo>
                    <a:pt x="230390" y="0"/>
                  </a:lnTo>
                  <a:cubicBezTo>
                    <a:pt x="252921" y="0"/>
                    <a:pt x="271186" y="18265"/>
                    <a:pt x="271186" y="40796"/>
                  </a:cubicBezTo>
                  <a:lnTo>
                    <a:pt x="271186" y="231522"/>
                  </a:lnTo>
                  <a:cubicBezTo>
                    <a:pt x="271186" y="254054"/>
                    <a:pt x="252921" y="272319"/>
                    <a:pt x="230390" y="272319"/>
                  </a:cubicBezTo>
                  <a:lnTo>
                    <a:pt x="40796" y="272319"/>
                  </a:lnTo>
                  <a:cubicBezTo>
                    <a:pt x="18265" y="272319"/>
                    <a:pt x="0" y="254054"/>
                    <a:pt x="0" y="231522"/>
                  </a:cubicBezTo>
                  <a:lnTo>
                    <a:pt x="0" y="40796"/>
                  </a:lnTo>
                  <a:cubicBezTo>
                    <a:pt x="0" y="18265"/>
                    <a:pt x="18265" y="0"/>
                    <a:pt x="40796" y="0"/>
                  </a:cubicBezTo>
                  <a:close/>
                </a:path>
              </a:pathLst>
            </a:custGeom>
            <a:solidFill>
              <a:srgbClr val="FFFEF7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71186" cy="319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001204" y="4071234"/>
            <a:ext cx="1518157" cy="1524498"/>
            <a:chOff x="0" y="0"/>
            <a:chExt cx="271186" cy="2723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1186" cy="272319"/>
            </a:xfrm>
            <a:custGeom>
              <a:avLst/>
              <a:gdLst/>
              <a:ahLst/>
              <a:cxnLst/>
              <a:rect r="r" b="b" t="t" l="l"/>
              <a:pathLst>
                <a:path h="272319" w="271186">
                  <a:moveTo>
                    <a:pt x="40796" y="0"/>
                  </a:moveTo>
                  <a:lnTo>
                    <a:pt x="230390" y="0"/>
                  </a:lnTo>
                  <a:cubicBezTo>
                    <a:pt x="252921" y="0"/>
                    <a:pt x="271186" y="18265"/>
                    <a:pt x="271186" y="40796"/>
                  </a:cubicBezTo>
                  <a:lnTo>
                    <a:pt x="271186" y="231522"/>
                  </a:lnTo>
                  <a:cubicBezTo>
                    <a:pt x="271186" y="254054"/>
                    <a:pt x="252921" y="272319"/>
                    <a:pt x="230390" y="272319"/>
                  </a:cubicBezTo>
                  <a:lnTo>
                    <a:pt x="40796" y="272319"/>
                  </a:lnTo>
                  <a:cubicBezTo>
                    <a:pt x="18265" y="272319"/>
                    <a:pt x="0" y="254054"/>
                    <a:pt x="0" y="231522"/>
                  </a:cubicBezTo>
                  <a:lnTo>
                    <a:pt x="0" y="40796"/>
                  </a:lnTo>
                  <a:cubicBezTo>
                    <a:pt x="0" y="18265"/>
                    <a:pt x="18265" y="0"/>
                    <a:pt x="40796" y="0"/>
                  </a:cubicBezTo>
                  <a:close/>
                </a:path>
              </a:pathLst>
            </a:custGeom>
            <a:solidFill>
              <a:srgbClr val="FFFEF7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71186" cy="319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416422" y="4071234"/>
            <a:ext cx="1518157" cy="1524498"/>
            <a:chOff x="0" y="0"/>
            <a:chExt cx="271186" cy="2723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71186" cy="272319"/>
            </a:xfrm>
            <a:custGeom>
              <a:avLst/>
              <a:gdLst/>
              <a:ahLst/>
              <a:cxnLst/>
              <a:rect r="r" b="b" t="t" l="l"/>
              <a:pathLst>
                <a:path h="272319" w="271186">
                  <a:moveTo>
                    <a:pt x="40796" y="0"/>
                  </a:moveTo>
                  <a:lnTo>
                    <a:pt x="230390" y="0"/>
                  </a:lnTo>
                  <a:cubicBezTo>
                    <a:pt x="252921" y="0"/>
                    <a:pt x="271186" y="18265"/>
                    <a:pt x="271186" y="40796"/>
                  </a:cubicBezTo>
                  <a:lnTo>
                    <a:pt x="271186" y="231522"/>
                  </a:lnTo>
                  <a:cubicBezTo>
                    <a:pt x="271186" y="254054"/>
                    <a:pt x="252921" y="272319"/>
                    <a:pt x="230390" y="272319"/>
                  </a:cubicBezTo>
                  <a:lnTo>
                    <a:pt x="40796" y="272319"/>
                  </a:lnTo>
                  <a:cubicBezTo>
                    <a:pt x="18265" y="272319"/>
                    <a:pt x="0" y="254054"/>
                    <a:pt x="0" y="231522"/>
                  </a:cubicBezTo>
                  <a:lnTo>
                    <a:pt x="0" y="40796"/>
                  </a:lnTo>
                  <a:cubicBezTo>
                    <a:pt x="0" y="18265"/>
                    <a:pt x="18265" y="0"/>
                    <a:pt x="40796" y="0"/>
                  </a:cubicBezTo>
                  <a:close/>
                </a:path>
              </a:pathLst>
            </a:custGeom>
            <a:solidFill>
              <a:srgbClr val="FFFEF7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271186" cy="319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825444" y="4071234"/>
            <a:ext cx="1518157" cy="1524498"/>
            <a:chOff x="0" y="0"/>
            <a:chExt cx="271186" cy="2723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71186" cy="272319"/>
            </a:xfrm>
            <a:custGeom>
              <a:avLst/>
              <a:gdLst/>
              <a:ahLst/>
              <a:cxnLst/>
              <a:rect r="r" b="b" t="t" l="l"/>
              <a:pathLst>
                <a:path h="272319" w="271186">
                  <a:moveTo>
                    <a:pt x="40796" y="0"/>
                  </a:moveTo>
                  <a:lnTo>
                    <a:pt x="230390" y="0"/>
                  </a:lnTo>
                  <a:cubicBezTo>
                    <a:pt x="252921" y="0"/>
                    <a:pt x="271186" y="18265"/>
                    <a:pt x="271186" y="40796"/>
                  </a:cubicBezTo>
                  <a:lnTo>
                    <a:pt x="271186" y="231522"/>
                  </a:lnTo>
                  <a:cubicBezTo>
                    <a:pt x="271186" y="254054"/>
                    <a:pt x="252921" y="272319"/>
                    <a:pt x="230390" y="272319"/>
                  </a:cubicBezTo>
                  <a:lnTo>
                    <a:pt x="40796" y="272319"/>
                  </a:lnTo>
                  <a:cubicBezTo>
                    <a:pt x="18265" y="272319"/>
                    <a:pt x="0" y="254054"/>
                    <a:pt x="0" y="231522"/>
                  </a:cubicBezTo>
                  <a:lnTo>
                    <a:pt x="0" y="40796"/>
                  </a:lnTo>
                  <a:cubicBezTo>
                    <a:pt x="0" y="18265"/>
                    <a:pt x="18265" y="0"/>
                    <a:pt x="40796" y="0"/>
                  </a:cubicBezTo>
                  <a:close/>
                </a:path>
              </a:pathLst>
            </a:custGeom>
            <a:solidFill>
              <a:srgbClr val="FFFEF7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271186" cy="319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176202" y="5807316"/>
            <a:ext cx="139182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[0]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585987" y="5807316"/>
            <a:ext cx="139182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[1]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001204" y="5807316"/>
            <a:ext cx="139182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[2]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433617" y="5807316"/>
            <a:ext cx="139182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[3]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888609" y="5807316"/>
            <a:ext cx="139182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[4]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148952" y="4289059"/>
            <a:ext cx="15002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10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649152" y="4289059"/>
            <a:ext cx="139182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20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062199" y="4289059"/>
            <a:ext cx="139182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30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496782" y="4289059"/>
            <a:ext cx="139182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40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888609" y="4323261"/>
            <a:ext cx="139182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50</a:t>
            </a:r>
          </a:p>
        </p:txBody>
      </p:sp>
      <p:grpSp>
        <p:nvGrpSpPr>
          <p:cNvPr name="Group 37" id="37"/>
          <p:cNvGrpSpPr/>
          <p:nvPr/>
        </p:nvGrpSpPr>
        <p:grpSpPr>
          <a:xfrm rot="5400000">
            <a:off x="13848982" y="2961501"/>
            <a:ext cx="1518157" cy="1524498"/>
            <a:chOff x="0" y="0"/>
            <a:chExt cx="271186" cy="27231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71186" cy="272319"/>
            </a:xfrm>
            <a:custGeom>
              <a:avLst/>
              <a:gdLst/>
              <a:ahLst/>
              <a:cxnLst/>
              <a:rect r="r" b="b" t="t" l="l"/>
              <a:pathLst>
                <a:path h="272319" w="271186">
                  <a:moveTo>
                    <a:pt x="40796" y="0"/>
                  </a:moveTo>
                  <a:lnTo>
                    <a:pt x="230390" y="0"/>
                  </a:lnTo>
                  <a:cubicBezTo>
                    <a:pt x="252921" y="0"/>
                    <a:pt x="271186" y="18265"/>
                    <a:pt x="271186" y="40796"/>
                  </a:cubicBezTo>
                  <a:lnTo>
                    <a:pt x="271186" y="231522"/>
                  </a:lnTo>
                  <a:cubicBezTo>
                    <a:pt x="271186" y="254054"/>
                    <a:pt x="252921" y="272319"/>
                    <a:pt x="230390" y="272319"/>
                  </a:cubicBezTo>
                  <a:lnTo>
                    <a:pt x="40796" y="272319"/>
                  </a:lnTo>
                  <a:cubicBezTo>
                    <a:pt x="18265" y="272319"/>
                    <a:pt x="0" y="254054"/>
                    <a:pt x="0" y="231522"/>
                  </a:cubicBezTo>
                  <a:lnTo>
                    <a:pt x="0" y="40796"/>
                  </a:lnTo>
                  <a:cubicBezTo>
                    <a:pt x="0" y="18265"/>
                    <a:pt x="18265" y="0"/>
                    <a:pt x="40796" y="0"/>
                  </a:cubicBezTo>
                  <a:close/>
                </a:path>
              </a:pathLst>
            </a:custGeom>
            <a:solidFill>
              <a:srgbClr val="FFFEF7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271186" cy="319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5400000">
            <a:off x="13848982" y="4371285"/>
            <a:ext cx="1518157" cy="1524498"/>
            <a:chOff x="0" y="0"/>
            <a:chExt cx="271186" cy="27231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71186" cy="272319"/>
            </a:xfrm>
            <a:custGeom>
              <a:avLst/>
              <a:gdLst/>
              <a:ahLst/>
              <a:cxnLst/>
              <a:rect r="r" b="b" t="t" l="l"/>
              <a:pathLst>
                <a:path h="272319" w="271186">
                  <a:moveTo>
                    <a:pt x="40796" y="0"/>
                  </a:moveTo>
                  <a:lnTo>
                    <a:pt x="230390" y="0"/>
                  </a:lnTo>
                  <a:cubicBezTo>
                    <a:pt x="252921" y="0"/>
                    <a:pt x="271186" y="18265"/>
                    <a:pt x="271186" y="40796"/>
                  </a:cubicBezTo>
                  <a:lnTo>
                    <a:pt x="271186" y="231522"/>
                  </a:lnTo>
                  <a:cubicBezTo>
                    <a:pt x="271186" y="254054"/>
                    <a:pt x="252921" y="272319"/>
                    <a:pt x="230390" y="272319"/>
                  </a:cubicBezTo>
                  <a:lnTo>
                    <a:pt x="40796" y="272319"/>
                  </a:lnTo>
                  <a:cubicBezTo>
                    <a:pt x="18265" y="272319"/>
                    <a:pt x="0" y="254054"/>
                    <a:pt x="0" y="231522"/>
                  </a:cubicBezTo>
                  <a:lnTo>
                    <a:pt x="0" y="40796"/>
                  </a:lnTo>
                  <a:cubicBezTo>
                    <a:pt x="0" y="18265"/>
                    <a:pt x="18265" y="0"/>
                    <a:pt x="40796" y="0"/>
                  </a:cubicBezTo>
                  <a:close/>
                </a:path>
              </a:pathLst>
            </a:custGeom>
            <a:solidFill>
              <a:srgbClr val="FFFEF7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271186" cy="319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5400000">
            <a:off x="13848982" y="5786503"/>
            <a:ext cx="1518157" cy="1524498"/>
            <a:chOff x="0" y="0"/>
            <a:chExt cx="271186" cy="27231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71186" cy="272319"/>
            </a:xfrm>
            <a:custGeom>
              <a:avLst/>
              <a:gdLst/>
              <a:ahLst/>
              <a:cxnLst/>
              <a:rect r="r" b="b" t="t" l="l"/>
              <a:pathLst>
                <a:path h="272319" w="271186">
                  <a:moveTo>
                    <a:pt x="40796" y="0"/>
                  </a:moveTo>
                  <a:lnTo>
                    <a:pt x="230390" y="0"/>
                  </a:lnTo>
                  <a:cubicBezTo>
                    <a:pt x="252921" y="0"/>
                    <a:pt x="271186" y="18265"/>
                    <a:pt x="271186" y="40796"/>
                  </a:cubicBezTo>
                  <a:lnTo>
                    <a:pt x="271186" y="231522"/>
                  </a:lnTo>
                  <a:cubicBezTo>
                    <a:pt x="271186" y="254054"/>
                    <a:pt x="252921" y="272319"/>
                    <a:pt x="230390" y="272319"/>
                  </a:cubicBezTo>
                  <a:lnTo>
                    <a:pt x="40796" y="272319"/>
                  </a:lnTo>
                  <a:cubicBezTo>
                    <a:pt x="18265" y="272319"/>
                    <a:pt x="0" y="254054"/>
                    <a:pt x="0" y="231522"/>
                  </a:cubicBezTo>
                  <a:lnTo>
                    <a:pt x="0" y="40796"/>
                  </a:lnTo>
                  <a:cubicBezTo>
                    <a:pt x="0" y="18265"/>
                    <a:pt x="18265" y="0"/>
                    <a:pt x="40796" y="0"/>
                  </a:cubicBezTo>
                  <a:close/>
                </a:path>
              </a:pathLst>
            </a:custGeom>
            <a:solidFill>
              <a:srgbClr val="FFFEF7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271186" cy="319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5400000">
            <a:off x="13848982" y="7201720"/>
            <a:ext cx="1518157" cy="1524498"/>
            <a:chOff x="0" y="0"/>
            <a:chExt cx="271186" cy="272319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71186" cy="272319"/>
            </a:xfrm>
            <a:custGeom>
              <a:avLst/>
              <a:gdLst/>
              <a:ahLst/>
              <a:cxnLst/>
              <a:rect r="r" b="b" t="t" l="l"/>
              <a:pathLst>
                <a:path h="272319" w="271186">
                  <a:moveTo>
                    <a:pt x="40796" y="0"/>
                  </a:moveTo>
                  <a:lnTo>
                    <a:pt x="230390" y="0"/>
                  </a:lnTo>
                  <a:cubicBezTo>
                    <a:pt x="252921" y="0"/>
                    <a:pt x="271186" y="18265"/>
                    <a:pt x="271186" y="40796"/>
                  </a:cubicBezTo>
                  <a:lnTo>
                    <a:pt x="271186" y="231522"/>
                  </a:lnTo>
                  <a:cubicBezTo>
                    <a:pt x="271186" y="254054"/>
                    <a:pt x="252921" y="272319"/>
                    <a:pt x="230390" y="272319"/>
                  </a:cubicBezTo>
                  <a:lnTo>
                    <a:pt x="40796" y="272319"/>
                  </a:lnTo>
                  <a:cubicBezTo>
                    <a:pt x="18265" y="272319"/>
                    <a:pt x="0" y="254054"/>
                    <a:pt x="0" y="231522"/>
                  </a:cubicBezTo>
                  <a:lnTo>
                    <a:pt x="0" y="40796"/>
                  </a:lnTo>
                  <a:cubicBezTo>
                    <a:pt x="0" y="18265"/>
                    <a:pt x="18265" y="0"/>
                    <a:pt x="40796" y="0"/>
                  </a:cubicBezTo>
                  <a:close/>
                </a:path>
              </a:pathLst>
            </a:custGeom>
            <a:solidFill>
              <a:srgbClr val="FFFEF7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271186" cy="319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5400000">
            <a:off x="13848982" y="8610743"/>
            <a:ext cx="1518157" cy="1524498"/>
            <a:chOff x="0" y="0"/>
            <a:chExt cx="271186" cy="272319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71186" cy="272319"/>
            </a:xfrm>
            <a:custGeom>
              <a:avLst/>
              <a:gdLst/>
              <a:ahLst/>
              <a:cxnLst/>
              <a:rect r="r" b="b" t="t" l="l"/>
              <a:pathLst>
                <a:path h="272319" w="271186">
                  <a:moveTo>
                    <a:pt x="40796" y="0"/>
                  </a:moveTo>
                  <a:lnTo>
                    <a:pt x="230390" y="0"/>
                  </a:lnTo>
                  <a:cubicBezTo>
                    <a:pt x="252921" y="0"/>
                    <a:pt x="271186" y="18265"/>
                    <a:pt x="271186" y="40796"/>
                  </a:cubicBezTo>
                  <a:lnTo>
                    <a:pt x="271186" y="231522"/>
                  </a:lnTo>
                  <a:cubicBezTo>
                    <a:pt x="271186" y="254054"/>
                    <a:pt x="252921" y="272319"/>
                    <a:pt x="230390" y="272319"/>
                  </a:cubicBezTo>
                  <a:lnTo>
                    <a:pt x="40796" y="272319"/>
                  </a:lnTo>
                  <a:cubicBezTo>
                    <a:pt x="18265" y="272319"/>
                    <a:pt x="0" y="254054"/>
                    <a:pt x="0" y="231522"/>
                  </a:cubicBezTo>
                  <a:lnTo>
                    <a:pt x="0" y="40796"/>
                  </a:lnTo>
                  <a:cubicBezTo>
                    <a:pt x="0" y="18265"/>
                    <a:pt x="18265" y="0"/>
                    <a:pt x="40796" y="0"/>
                  </a:cubicBezTo>
                  <a:close/>
                </a:path>
              </a:pathLst>
            </a:custGeom>
            <a:solidFill>
              <a:srgbClr val="FFFEF7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47625"/>
              <a:ext cx="271186" cy="319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13845812" y="3213527"/>
            <a:ext cx="15002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10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845812" y="4591170"/>
            <a:ext cx="15002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20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845812" y="5968813"/>
            <a:ext cx="15002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30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845812" y="7450705"/>
            <a:ext cx="15002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40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3870110" y="8862769"/>
            <a:ext cx="15002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50</a:t>
            </a:r>
          </a:p>
        </p:txBody>
      </p:sp>
      <p:grpSp>
        <p:nvGrpSpPr>
          <p:cNvPr name="Group 57" id="57"/>
          <p:cNvGrpSpPr/>
          <p:nvPr/>
        </p:nvGrpSpPr>
        <p:grpSpPr>
          <a:xfrm rot="5400000">
            <a:off x="8762760" y="5049400"/>
            <a:ext cx="7167400" cy="2998704"/>
            <a:chOff x="0" y="0"/>
            <a:chExt cx="2577726" cy="1078472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2577726" cy="1078472"/>
            </a:xfrm>
            <a:custGeom>
              <a:avLst/>
              <a:gdLst/>
              <a:ahLst/>
              <a:cxnLst/>
              <a:rect r="r" b="b" t="t" l="l"/>
              <a:pathLst>
                <a:path h="1078472" w="2577726">
                  <a:moveTo>
                    <a:pt x="0" y="0"/>
                  </a:moveTo>
                  <a:lnTo>
                    <a:pt x="2577726" y="0"/>
                  </a:lnTo>
                  <a:lnTo>
                    <a:pt x="2577726" y="1078472"/>
                  </a:lnTo>
                  <a:lnTo>
                    <a:pt x="0" y="1078472"/>
                  </a:lnTo>
                  <a:close/>
                </a:path>
              </a:pathLst>
            </a:custGeom>
            <a:solidFill>
              <a:srgbClr val="FFFEF7"/>
            </a:solidFill>
            <a:ln cap="sq">
              <a:noFill/>
              <a:prstDash val="solid"/>
              <a:miter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-9525"/>
              <a:ext cx="2577726" cy="10879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10942164" y="3213527"/>
            <a:ext cx="187658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arr[0]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0942164" y="4623312"/>
            <a:ext cx="187658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arr[1]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0942164" y="5968813"/>
            <a:ext cx="187658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arr[2]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0942164" y="7450705"/>
            <a:ext cx="187658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arr[3]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1037220" y="8862769"/>
            <a:ext cx="187658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arr[4]</a:t>
            </a:r>
          </a:p>
        </p:txBody>
      </p:sp>
      <p:sp>
        <p:nvSpPr>
          <p:cNvPr name="AutoShape 65" id="65"/>
          <p:cNvSpPr/>
          <p:nvPr/>
        </p:nvSpPr>
        <p:spPr>
          <a:xfrm>
            <a:off x="13042276" y="3742799"/>
            <a:ext cx="7129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6" id="66"/>
          <p:cNvSpPr/>
          <p:nvPr/>
        </p:nvSpPr>
        <p:spPr>
          <a:xfrm>
            <a:off x="13042276" y="5133534"/>
            <a:ext cx="7129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7" id="67"/>
          <p:cNvSpPr/>
          <p:nvPr/>
        </p:nvSpPr>
        <p:spPr>
          <a:xfrm>
            <a:off x="13042276" y="6498085"/>
            <a:ext cx="7129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8" id="68"/>
          <p:cNvSpPr/>
          <p:nvPr/>
        </p:nvSpPr>
        <p:spPr>
          <a:xfrm>
            <a:off x="13042276" y="8054818"/>
            <a:ext cx="7129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9" id="69"/>
          <p:cNvSpPr/>
          <p:nvPr/>
        </p:nvSpPr>
        <p:spPr>
          <a:xfrm>
            <a:off x="13042276" y="9392042"/>
            <a:ext cx="7129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35593">
            <a:off x="10316048" y="-1504546"/>
            <a:ext cx="10108522" cy="5568877"/>
          </a:xfrm>
          <a:custGeom>
            <a:avLst/>
            <a:gdLst/>
            <a:ahLst/>
            <a:cxnLst/>
            <a:rect r="r" b="b" t="t" l="l"/>
            <a:pathLst>
              <a:path h="5568877" w="10108522">
                <a:moveTo>
                  <a:pt x="0" y="0"/>
                </a:moveTo>
                <a:lnTo>
                  <a:pt x="10108523" y="0"/>
                </a:lnTo>
                <a:lnTo>
                  <a:pt x="10108523" y="5568877"/>
                </a:lnTo>
                <a:lnTo>
                  <a:pt x="0" y="5568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154061" y="3366073"/>
            <a:ext cx="11531792" cy="1289451"/>
            <a:chOff x="0" y="0"/>
            <a:chExt cx="4147362" cy="463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47362" cy="463746"/>
            </a:xfrm>
            <a:custGeom>
              <a:avLst/>
              <a:gdLst/>
              <a:ahLst/>
              <a:cxnLst/>
              <a:rect r="r" b="b" t="t" l="l"/>
              <a:pathLst>
                <a:path h="463746" w="4147362">
                  <a:moveTo>
                    <a:pt x="0" y="0"/>
                  </a:moveTo>
                  <a:lnTo>
                    <a:pt x="4147362" y="0"/>
                  </a:lnTo>
                  <a:lnTo>
                    <a:pt x="4147362" y="463746"/>
                  </a:lnTo>
                  <a:lnTo>
                    <a:pt x="0" y="463746"/>
                  </a:lnTo>
                  <a:close/>
                </a:path>
              </a:pathLst>
            </a:custGeom>
            <a:solidFill>
              <a:srgbClr val="FFFEF7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4147362" cy="4732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1280600">
            <a:off x="-2596833" y="6441414"/>
            <a:ext cx="7251066" cy="3994678"/>
          </a:xfrm>
          <a:custGeom>
            <a:avLst/>
            <a:gdLst/>
            <a:ahLst/>
            <a:cxnLst/>
            <a:rect r="r" b="b" t="t" l="l"/>
            <a:pathLst>
              <a:path h="3994678" w="7251066">
                <a:moveTo>
                  <a:pt x="0" y="0"/>
                </a:moveTo>
                <a:lnTo>
                  <a:pt x="7251066" y="0"/>
                </a:lnTo>
                <a:lnTo>
                  <a:pt x="7251066" y="3994678"/>
                </a:lnTo>
                <a:lnTo>
                  <a:pt x="0" y="399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947308" y="1028700"/>
            <a:ext cx="4326962" cy="1700931"/>
            <a:chOff x="0" y="0"/>
            <a:chExt cx="1556174" cy="6117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6174" cy="611733"/>
            </a:xfrm>
            <a:custGeom>
              <a:avLst/>
              <a:gdLst/>
              <a:ahLst/>
              <a:cxnLst/>
              <a:rect r="r" b="b" t="t" l="l"/>
              <a:pathLst>
                <a:path h="611733" w="1556174">
                  <a:moveTo>
                    <a:pt x="60834" y="0"/>
                  </a:moveTo>
                  <a:lnTo>
                    <a:pt x="1495341" y="0"/>
                  </a:lnTo>
                  <a:cubicBezTo>
                    <a:pt x="1511475" y="0"/>
                    <a:pt x="1526948" y="6409"/>
                    <a:pt x="1538357" y="17818"/>
                  </a:cubicBezTo>
                  <a:cubicBezTo>
                    <a:pt x="1549765" y="29226"/>
                    <a:pt x="1556174" y="44700"/>
                    <a:pt x="1556174" y="60834"/>
                  </a:cubicBezTo>
                  <a:lnTo>
                    <a:pt x="1556174" y="550899"/>
                  </a:lnTo>
                  <a:cubicBezTo>
                    <a:pt x="1556174" y="584497"/>
                    <a:pt x="1528938" y="611733"/>
                    <a:pt x="1495341" y="611733"/>
                  </a:cubicBezTo>
                  <a:lnTo>
                    <a:pt x="60834" y="611733"/>
                  </a:lnTo>
                  <a:cubicBezTo>
                    <a:pt x="44700" y="611733"/>
                    <a:pt x="29226" y="605324"/>
                    <a:pt x="17818" y="593915"/>
                  </a:cubicBezTo>
                  <a:cubicBezTo>
                    <a:pt x="6409" y="582507"/>
                    <a:pt x="0" y="567033"/>
                    <a:pt x="0" y="550899"/>
                  </a:cubicBezTo>
                  <a:lnTo>
                    <a:pt x="0" y="60834"/>
                  </a:lnTo>
                  <a:cubicBezTo>
                    <a:pt x="0" y="44700"/>
                    <a:pt x="6409" y="29226"/>
                    <a:pt x="17818" y="17818"/>
                  </a:cubicBezTo>
                  <a:cubicBezTo>
                    <a:pt x="29226" y="6409"/>
                    <a:pt x="44700" y="0"/>
                    <a:pt x="60834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556174" cy="6212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54061" y="4779728"/>
            <a:ext cx="1518157" cy="1524498"/>
            <a:chOff x="0" y="0"/>
            <a:chExt cx="271186" cy="2723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1186" cy="272319"/>
            </a:xfrm>
            <a:custGeom>
              <a:avLst/>
              <a:gdLst/>
              <a:ahLst/>
              <a:cxnLst/>
              <a:rect r="r" b="b" t="t" l="l"/>
              <a:pathLst>
                <a:path h="272319" w="271186">
                  <a:moveTo>
                    <a:pt x="40796" y="0"/>
                  </a:moveTo>
                  <a:lnTo>
                    <a:pt x="230390" y="0"/>
                  </a:lnTo>
                  <a:cubicBezTo>
                    <a:pt x="252921" y="0"/>
                    <a:pt x="271186" y="18265"/>
                    <a:pt x="271186" y="40796"/>
                  </a:cubicBezTo>
                  <a:lnTo>
                    <a:pt x="271186" y="231522"/>
                  </a:lnTo>
                  <a:cubicBezTo>
                    <a:pt x="271186" y="254054"/>
                    <a:pt x="252921" y="272319"/>
                    <a:pt x="230390" y="272319"/>
                  </a:cubicBezTo>
                  <a:lnTo>
                    <a:pt x="40796" y="272319"/>
                  </a:lnTo>
                  <a:cubicBezTo>
                    <a:pt x="18265" y="272319"/>
                    <a:pt x="0" y="254054"/>
                    <a:pt x="0" y="231522"/>
                  </a:cubicBezTo>
                  <a:lnTo>
                    <a:pt x="0" y="40796"/>
                  </a:lnTo>
                  <a:cubicBezTo>
                    <a:pt x="0" y="18265"/>
                    <a:pt x="18265" y="0"/>
                    <a:pt x="40796" y="0"/>
                  </a:cubicBezTo>
                  <a:close/>
                </a:path>
              </a:pathLst>
            </a:custGeom>
            <a:solidFill>
              <a:srgbClr val="FFFEF7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71186" cy="319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631341" y="1108443"/>
            <a:ext cx="5025319" cy="136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08"/>
              </a:lnSpc>
              <a:spcBef>
                <a:spcPct val="0"/>
              </a:spcBef>
            </a:pPr>
            <a:r>
              <a:rPr lang="en-US" sz="7863">
                <a:solidFill>
                  <a:srgbClr val="000000"/>
                </a:solidFill>
                <a:latin typeface="Repo Bold Bold"/>
              </a:rPr>
              <a:t>Vectors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563846" y="4779728"/>
            <a:ext cx="1518157" cy="1524498"/>
            <a:chOff x="0" y="0"/>
            <a:chExt cx="271186" cy="2723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1186" cy="272319"/>
            </a:xfrm>
            <a:custGeom>
              <a:avLst/>
              <a:gdLst/>
              <a:ahLst/>
              <a:cxnLst/>
              <a:rect r="r" b="b" t="t" l="l"/>
              <a:pathLst>
                <a:path h="272319" w="271186">
                  <a:moveTo>
                    <a:pt x="40796" y="0"/>
                  </a:moveTo>
                  <a:lnTo>
                    <a:pt x="230390" y="0"/>
                  </a:lnTo>
                  <a:cubicBezTo>
                    <a:pt x="252921" y="0"/>
                    <a:pt x="271186" y="18265"/>
                    <a:pt x="271186" y="40796"/>
                  </a:cubicBezTo>
                  <a:lnTo>
                    <a:pt x="271186" y="231522"/>
                  </a:lnTo>
                  <a:cubicBezTo>
                    <a:pt x="271186" y="254054"/>
                    <a:pt x="252921" y="272319"/>
                    <a:pt x="230390" y="272319"/>
                  </a:cubicBezTo>
                  <a:lnTo>
                    <a:pt x="40796" y="272319"/>
                  </a:lnTo>
                  <a:cubicBezTo>
                    <a:pt x="18265" y="272319"/>
                    <a:pt x="0" y="254054"/>
                    <a:pt x="0" y="231522"/>
                  </a:cubicBezTo>
                  <a:lnTo>
                    <a:pt x="0" y="40796"/>
                  </a:lnTo>
                  <a:cubicBezTo>
                    <a:pt x="0" y="18265"/>
                    <a:pt x="18265" y="0"/>
                    <a:pt x="40796" y="0"/>
                  </a:cubicBezTo>
                  <a:close/>
                </a:path>
              </a:pathLst>
            </a:custGeom>
            <a:solidFill>
              <a:srgbClr val="FFFEF7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71186" cy="319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979064" y="4779728"/>
            <a:ext cx="1518157" cy="1524498"/>
            <a:chOff x="0" y="0"/>
            <a:chExt cx="271186" cy="2723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1186" cy="272319"/>
            </a:xfrm>
            <a:custGeom>
              <a:avLst/>
              <a:gdLst/>
              <a:ahLst/>
              <a:cxnLst/>
              <a:rect r="r" b="b" t="t" l="l"/>
              <a:pathLst>
                <a:path h="272319" w="271186">
                  <a:moveTo>
                    <a:pt x="40796" y="0"/>
                  </a:moveTo>
                  <a:lnTo>
                    <a:pt x="230390" y="0"/>
                  </a:lnTo>
                  <a:cubicBezTo>
                    <a:pt x="252921" y="0"/>
                    <a:pt x="271186" y="18265"/>
                    <a:pt x="271186" y="40796"/>
                  </a:cubicBezTo>
                  <a:lnTo>
                    <a:pt x="271186" y="231522"/>
                  </a:lnTo>
                  <a:cubicBezTo>
                    <a:pt x="271186" y="254054"/>
                    <a:pt x="252921" y="272319"/>
                    <a:pt x="230390" y="272319"/>
                  </a:cubicBezTo>
                  <a:lnTo>
                    <a:pt x="40796" y="272319"/>
                  </a:lnTo>
                  <a:cubicBezTo>
                    <a:pt x="18265" y="272319"/>
                    <a:pt x="0" y="254054"/>
                    <a:pt x="0" y="231522"/>
                  </a:cubicBezTo>
                  <a:lnTo>
                    <a:pt x="0" y="40796"/>
                  </a:lnTo>
                  <a:cubicBezTo>
                    <a:pt x="0" y="18265"/>
                    <a:pt x="18265" y="0"/>
                    <a:pt x="40796" y="0"/>
                  </a:cubicBezTo>
                  <a:close/>
                </a:path>
              </a:pathLst>
            </a:custGeom>
            <a:solidFill>
              <a:srgbClr val="FFFEF7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71186" cy="319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394281" y="4779728"/>
            <a:ext cx="1518157" cy="1524498"/>
            <a:chOff x="0" y="0"/>
            <a:chExt cx="271186" cy="2723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71186" cy="272319"/>
            </a:xfrm>
            <a:custGeom>
              <a:avLst/>
              <a:gdLst/>
              <a:ahLst/>
              <a:cxnLst/>
              <a:rect r="r" b="b" t="t" l="l"/>
              <a:pathLst>
                <a:path h="272319" w="271186">
                  <a:moveTo>
                    <a:pt x="40796" y="0"/>
                  </a:moveTo>
                  <a:lnTo>
                    <a:pt x="230390" y="0"/>
                  </a:lnTo>
                  <a:cubicBezTo>
                    <a:pt x="252921" y="0"/>
                    <a:pt x="271186" y="18265"/>
                    <a:pt x="271186" y="40796"/>
                  </a:cubicBezTo>
                  <a:lnTo>
                    <a:pt x="271186" y="231522"/>
                  </a:lnTo>
                  <a:cubicBezTo>
                    <a:pt x="271186" y="254054"/>
                    <a:pt x="252921" y="272319"/>
                    <a:pt x="230390" y="272319"/>
                  </a:cubicBezTo>
                  <a:lnTo>
                    <a:pt x="40796" y="272319"/>
                  </a:lnTo>
                  <a:cubicBezTo>
                    <a:pt x="18265" y="272319"/>
                    <a:pt x="0" y="254054"/>
                    <a:pt x="0" y="231522"/>
                  </a:cubicBezTo>
                  <a:lnTo>
                    <a:pt x="0" y="40796"/>
                  </a:lnTo>
                  <a:cubicBezTo>
                    <a:pt x="0" y="18265"/>
                    <a:pt x="18265" y="0"/>
                    <a:pt x="40796" y="0"/>
                  </a:cubicBezTo>
                  <a:close/>
                </a:path>
              </a:pathLst>
            </a:custGeom>
            <a:solidFill>
              <a:srgbClr val="FFFEF7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271186" cy="319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803304" y="4779728"/>
            <a:ext cx="1518157" cy="1524498"/>
            <a:chOff x="0" y="0"/>
            <a:chExt cx="271186" cy="2723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71186" cy="272319"/>
            </a:xfrm>
            <a:custGeom>
              <a:avLst/>
              <a:gdLst/>
              <a:ahLst/>
              <a:cxnLst/>
              <a:rect r="r" b="b" t="t" l="l"/>
              <a:pathLst>
                <a:path h="272319" w="271186">
                  <a:moveTo>
                    <a:pt x="40796" y="0"/>
                  </a:moveTo>
                  <a:lnTo>
                    <a:pt x="230390" y="0"/>
                  </a:lnTo>
                  <a:cubicBezTo>
                    <a:pt x="252921" y="0"/>
                    <a:pt x="271186" y="18265"/>
                    <a:pt x="271186" y="40796"/>
                  </a:cubicBezTo>
                  <a:lnTo>
                    <a:pt x="271186" y="231522"/>
                  </a:lnTo>
                  <a:cubicBezTo>
                    <a:pt x="271186" y="254054"/>
                    <a:pt x="252921" y="272319"/>
                    <a:pt x="230390" y="272319"/>
                  </a:cubicBezTo>
                  <a:lnTo>
                    <a:pt x="40796" y="272319"/>
                  </a:lnTo>
                  <a:cubicBezTo>
                    <a:pt x="18265" y="272319"/>
                    <a:pt x="0" y="254054"/>
                    <a:pt x="0" y="231522"/>
                  </a:cubicBezTo>
                  <a:lnTo>
                    <a:pt x="0" y="40796"/>
                  </a:lnTo>
                  <a:cubicBezTo>
                    <a:pt x="0" y="18265"/>
                    <a:pt x="18265" y="0"/>
                    <a:pt x="40796" y="0"/>
                  </a:cubicBezTo>
                  <a:close/>
                </a:path>
              </a:pathLst>
            </a:custGeom>
            <a:solidFill>
              <a:srgbClr val="FFFEF7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271186" cy="319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154061" y="6515810"/>
            <a:ext cx="139182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[0]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563846" y="6515810"/>
            <a:ext cx="139182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[1]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979064" y="6515810"/>
            <a:ext cx="139182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[2]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411477" y="6515810"/>
            <a:ext cx="139182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[3]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866469" y="6515810"/>
            <a:ext cx="139182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[4]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126812" y="4997553"/>
            <a:ext cx="150020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10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627011" y="4997553"/>
            <a:ext cx="139182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20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040059" y="4997553"/>
            <a:ext cx="139182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30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474642" y="4997553"/>
            <a:ext cx="139182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40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866469" y="5031755"/>
            <a:ext cx="139182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epo Bold"/>
              </a:rPr>
              <a:t>50</a:t>
            </a:r>
          </a:p>
        </p:txBody>
      </p:sp>
      <p:sp>
        <p:nvSpPr>
          <p:cNvPr name="AutoShape 37" id="37"/>
          <p:cNvSpPr/>
          <p:nvPr/>
        </p:nvSpPr>
        <p:spPr>
          <a:xfrm>
            <a:off x="2892837" y="3366073"/>
            <a:ext cx="0" cy="1289451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>
            <a:off x="8519520" y="4010798"/>
            <a:ext cx="0" cy="644726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9" id="39"/>
          <p:cNvGrpSpPr/>
          <p:nvPr/>
        </p:nvGrpSpPr>
        <p:grpSpPr>
          <a:xfrm rot="0">
            <a:off x="9321461" y="4779728"/>
            <a:ext cx="1410877" cy="1524498"/>
            <a:chOff x="0" y="0"/>
            <a:chExt cx="507416" cy="54827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07416" cy="548279"/>
            </a:xfrm>
            <a:custGeom>
              <a:avLst/>
              <a:gdLst/>
              <a:ahLst/>
              <a:cxnLst/>
              <a:rect r="r" b="b" t="t" l="l"/>
              <a:pathLst>
                <a:path h="548279" w="507416">
                  <a:moveTo>
                    <a:pt x="0" y="0"/>
                  </a:moveTo>
                  <a:lnTo>
                    <a:pt x="507416" y="0"/>
                  </a:lnTo>
                  <a:lnTo>
                    <a:pt x="507416" y="548279"/>
                  </a:lnTo>
                  <a:lnTo>
                    <a:pt x="0" y="548279"/>
                  </a:lnTo>
                  <a:close/>
                </a:path>
              </a:pathLst>
            </a:custGeom>
            <a:solidFill>
              <a:srgbClr val="FFFEF7"/>
            </a:solidFill>
            <a:ln cap="sq">
              <a:noFill/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9525"/>
              <a:ext cx="507416" cy="5578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9156739" y="4869844"/>
            <a:ext cx="1740322" cy="1132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2"/>
              </a:lnSpc>
              <a:spcBef>
                <a:spcPct val="0"/>
              </a:spcBef>
            </a:pPr>
            <a:r>
              <a:rPr lang="en-US" sz="6502">
                <a:solidFill>
                  <a:srgbClr val="000000"/>
                </a:solidFill>
                <a:latin typeface="Repo Bold"/>
              </a:rPr>
              <a:t>....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10732338" y="4779728"/>
            <a:ext cx="1518157" cy="1524498"/>
            <a:chOff x="0" y="0"/>
            <a:chExt cx="271186" cy="27231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71186" cy="272319"/>
            </a:xfrm>
            <a:custGeom>
              <a:avLst/>
              <a:gdLst/>
              <a:ahLst/>
              <a:cxnLst/>
              <a:rect r="r" b="b" t="t" l="l"/>
              <a:pathLst>
                <a:path h="272319" w="271186">
                  <a:moveTo>
                    <a:pt x="40796" y="0"/>
                  </a:moveTo>
                  <a:lnTo>
                    <a:pt x="230390" y="0"/>
                  </a:lnTo>
                  <a:cubicBezTo>
                    <a:pt x="252921" y="0"/>
                    <a:pt x="271186" y="18265"/>
                    <a:pt x="271186" y="40796"/>
                  </a:cubicBezTo>
                  <a:lnTo>
                    <a:pt x="271186" y="231522"/>
                  </a:lnTo>
                  <a:cubicBezTo>
                    <a:pt x="271186" y="254054"/>
                    <a:pt x="252921" y="272319"/>
                    <a:pt x="230390" y="272319"/>
                  </a:cubicBezTo>
                  <a:lnTo>
                    <a:pt x="40796" y="272319"/>
                  </a:lnTo>
                  <a:cubicBezTo>
                    <a:pt x="18265" y="272319"/>
                    <a:pt x="0" y="254054"/>
                    <a:pt x="0" y="231522"/>
                  </a:cubicBezTo>
                  <a:lnTo>
                    <a:pt x="0" y="40796"/>
                  </a:lnTo>
                  <a:cubicBezTo>
                    <a:pt x="0" y="18265"/>
                    <a:pt x="18265" y="0"/>
                    <a:pt x="40796" y="0"/>
                  </a:cubicBezTo>
                  <a:close/>
                </a:path>
              </a:pathLst>
            </a:custGeom>
            <a:solidFill>
              <a:srgbClr val="FFFEF7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271186" cy="319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2167696" y="4779728"/>
            <a:ext cx="1518157" cy="1524498"/>
            <a:chOff x="0" y="0"/>
            <a:chExt cx="271186" cy="272319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71186" cy="272319"/>
            </a:xfrm>
            <a:custGeom>
              <a:avLst/>
              <a:gdLst/>
              <a:ahLst/>
              <a:cxnLst/>
              <a:rect r="r" b="b" t="t" l="l"/>
              <a:pathLst>
                <a:path h="272319" w="271186">
                  <a:moveTo>
                    <a:pt x="40796" y="0"/>
                  </a:moveTo>
                  <a:lnTo>
                    <a:pt x="230390" y="0"/>
                  </a:lnTo>
                  <a:cubicBezTo>
                    <a:pt x="252921" y="0"/>
                    <a:pt x="271186" y="18265"/>
                    <a:pt x="271186" y="40796"/>
                  </a:cubicBezTo>
                  <a:lnTo>
                    <a:pt x="271186" y="231522"/>
                  </a:lnTo>
                  <a:cubicBezTo>
                    <a:pt x="271186" y="254054"/>
                    <a:pt x="252921" y="272319"/>
                    <a:pt x="230390" y="272319"/>
                  </a:cubicBezTo>
                  <a:lnTo>
                    <a:pt x="40796" y="272319"/>
                  </a:lnTo>
                  <a:cubicBezTo>
                    <a:pt x="18265" y="272319"/>
                    <a:pt x="0" y="254054"/>
                    <a:pt x="0" y="231522"/>
                  </a:cubicBezTo>
                  <a:lnTo>
                    <a:pt x="0" y="40796"/>
                  </a:lnTo>
                  <a:cubicBezTo>
                    <a:pt x="0" y="18265"/>
                    <a:pt x="18265" y="0"/>
                    <a:pt x="40796" y="0"/>
                  </a:cubicBezTo>
                  <a:close/>
                </a:path>
              </a:pathLst>
            </a:custGeom>
            <a:solidFill>
              <a:srgbClr val="FFFEF7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271186" cy="319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sp>
        <p:nvSpPr>
          <p:cNvPr name="AutoShape 49" id="49"/>
          <p:cNvSpPr/>
          <p:nvPr/>
        </p:nvSpPr>
        <p:spPr>
          <a:xfrm>
            <a:off x="2909606" y="4080038"/>
            <a:ext cx="560991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0" id="50"/>
          <p:cNvSpPr txBox="true"/>
          <p:nvPr/>
        </p:nvSpPr>
        <p:spPr>
          <a:xfrm rot="0">
            <a:off x="4672126" y="3925073"/>
            <a:ext cx="2038032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Repo Bold"/>
              </a:rPr>
              <a:t>size()</a:t>
            </a:r>
          </a:p>
        </p:txBody>
      </p:sp>
      <p:sp>
        <p:nvSpPr>
          <p:cNvPr name="AutoShape 51" id="51"/>
          <p:cNvSpPr/>
          <p:nvPr/>
        </p:nvSpPr>
        <p:spPr>
          <a:xfrm>
            <a:off x="2892837" y="3462818"/>
            <a:ext cx="1003393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>
            <a:off x="12926774" y="3374528"/>
            <a:ext cx="0" cy="1330028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3" id="53"/>
          <p:cNvSpPr txBox="true"/>
          <p:nvPr/>
        </p:nvSpPr>
        <p:spPr>
          <a:xfrm rot="0">
            <a:off x="6879773" y="3288803"/>
            <a:ext cx="3447137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Repo Bold"/>
              </a:rPr>
              <a:t>capacity()</a:t>
            </a:r>
          </a:p>
        </p:txBody>
      </p:sp>
      <p:sp>
        <p:nvSpPr>
          <p:cNvPr name="AutoShape 54" id="54"/>
          <p:cNvSpPr/>
          <p:nvPr/>
        </p:nvSpPr>
        <p:spPr>
          <a:xfrm>
            <a:off x="1211973" y="4810037"/>
            <a:ext cx="911780" cy="91178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5" id="55"/>
          <p:cNvSpPr/>
          <p:nvPr/>
        </p:nvSpPr>
        <p:spPr>
          <a:xfrm flipH="true" flipV="true">
            <a:off x="9297710" y="6427774"/>
            <a:ext cx="911780" cy="91178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6" id="56"/>
          <p:cNvGrpSpPr/>
          <p:nvPr/>
        </p:nvGrpSpPr>
        <p:grpSpPr>
          <a:xfrm rot="0">
            <a:off x="10209490" y="7281242"/>
            <a:ext cx="1518157" cy="587238"/>
            <a:chOff x="0" y="0"/>
            <a:chExt cx="271186" cy="104897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271186" cy="104897"/>
            </a:xfrm>
            <a:custGeom>
              <a:avLst/>
              <a:gdLst/>
              <a:ahLst/>
              <a:cxnLst/>
              <a:rect r="r" b="b" t="t" l="l"/>
              <a:pathLst>
                <a:path h="104897" w="271186">
                  <a:moveTo>
                    <a:pt x="0" y="0"/>
                  </a:moveTo>
                  <a:lnTo>
                    <a:pt x="271186" y="0"/>
                  </a:lnTo>
                  <a:lnTo>
                    <a:pt x="271186" y="104897"/>
                  </a:lnTo>
                  <a:lnTo>
                    <a:pt x="0" y="104897"/>
                  </a:lnTo>
                  <a:close/>
                </a:path>
              </a:pathLst>
            </a:custGeom>
            <a:solidFill>
              <a:srgbClr val="FFFEF7"/>
            </a:solidFill>
            <a:ln cap="sq">
              <a:noFill/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0" y="-47625"/>
              <a:ext cx="271186" cy="152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10306473" y="7146485"/>
            <a:ext cx="1288197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Repo Bold"/>
              </a:rPr>
              <a:t>end()</a:t>
            </a:r>
          </a:p>
        </p:txBody>
      </p:sp>
      <p:grpSp>
        <p:nvGrpSpPr>
          <p:cNvPr name="Group 60" id="60"/>
          <p:cNvGrpSpPr/>
          <p:nvPr/>
        </p:nvGrpSpPr>
        <p:grpSpPr>
          <a:xfrm rot="0">
            <a:off x="368517" y="4059830"/>
            <a:ext cx="1755236" cy="587238"/>
            <a:chOff x="0" y="0"/>
            <a:chExt cx="313535" cy="104897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313535" cy="104897"/>
            </a:xfrm>
            <a:custGeom>
              <a:avLst/>
              <a:gdLst/>
              <a:ahLst/>
              <a:cxnLst/>
              <a:rect r="r" b="b" t="t" l="l"/>
              <a:pathLst>
                <a:path h="104897" w="313535">
                  <a:moveTo>
                    <a:pt x="0" y="0"/>
                  </a:moveTo>
                  <a:lnTo>
                    <a:pt x="313535" y="0"/>
                  </a:lnTo>
                  <a:lnTo>
                    <a:pt x="313535" y="104897"/>
                  </a:lnTo>
                  <a:lnTo>
                    <a:pt x="0" y="104897"/>
                  </a:lnTo>
                  <a:close/>
                </a:path>
              </a:pathLst>
            </a:custGeom>
            <a:solidFill>
              <a:srgbClr val="FFFEF7"/>
            </a:solidFill>
            <a:ln cap="sq">
              <a:noFill/>
              <a:prstDash val="solid"/>
              <a:miter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0" y="-47625"/>
              <a:ext cx="313535" cy="152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368517" y="3871192"/>
            <a:ext cx="1742123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Repo Bold"/>
              </a:rPr>
              <a:t>begin()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615558"/>
            <a:ext cx="18288000" cy="4515910"/>
            <a:chOff x="0" y="0"/>
            <a:chExt cx="8327127" cy="20562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27127" cy="2056242"/>
            </a:xfrm>
            <a:custGeom>
              <a:avLst/>
              <a:gdLst/>
              <a:ahLst/>
              <a:cxnLst/>
              <a:rect r="r" b="b" t="t" l="l"/>
              <a:pathLst>
                <a:path h="2056242" w="8327127">
                  <a:moveTo>
                    <a:pt x="25400" y="0"/>
                  </a:moveTo>
                  <a:lnTo>
                    <a:pt x="8301727" y="0"/>
                  </a:lnTo>
                  <a:cubicBezTo>
                    <a:pt x="8308464" y="0"/>
                    <a:pt x="8314924" y="2676"/>
                    <a:pt x="8319688" y="7439"/>
                  </a:cubicBezTo>
                  <a:cubicBezTo>
                    <a:pt x="8324452" y="12203"/>
                    <a:pt x="8327127" y="18664"/>
                    <a:pt x="8327127" y="25400"/>
                  </a:cubicBezTo>
                  <a:lnTo>
                    <a:pt x="8327127" y="2030842"/>
                  </a:lnTo>
                  <a:cubicBezTo>
                    <a:pt x="8327127" y="2037579"/>
                    <a:pt x="8324452" y="2044039"/>
                    <a:pt x="8319688" y="2048803"/>
                  </a:cubicBezTo>
                  <a:cubicBezTo>
                    <a:pt x="8314924" y="2053566"/>
                    <a:pt x="8308464" y="2056242"/>
                    <a:pt x="8301727" y="2056242"/>
                  </a:cubicBezTo>
                  <a:lnTo>
                    <a:pt x="25400" y="2056242"/>
                  </a:lnTo>
                  <a:cubicBezTo>
                    <a:pt x="11372" y="2056242"/>
                    <a:pt x="0" y="2044870"/>
                    <a:pt x="0" y="2030842"/>
                  </a:cubicBezTo>
                  <a:lnTo>
                    <a:pt x="0" y="25400"/>
                  </a:lnTo>
                  <a:cubicBezTo>
                    <a:pt x="0" y="11372"/>
                    <a:pt x="11372" y="0"/>
                    <a:pt x="25400" y="0"/>
                  </a:cubicBezTo>
                  <a:close/>
                </a:path>
              </a:pathLst>
            </a:custGeom>
            <a:solidFill>
              <a:srgbClr val="FFFEF7"/>
            </a:solidFill>
            <a:ln w="1047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327127" cy="206576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-2734561" y="2680826"/>
            <a:ext cx="23757123" cy="415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31"/>
              </a:lnSpc>
            </a:pPr>
            <a:r>
              <a:rPr lang="en-US" sz="11951">
                <a:solidFill>
                  <a:srgbClr val="000000"/>
                </a:solidFill>
                <a:latin typeface="Canva Sans Bold"/>
              </a:rPr>
              <a:t>Some Important Data Structures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DAF7kgTt3A4</dc:identifier>
  <dcterms:modified xsi:type="dcterms:W3CDTF">2011-08-01T06:04:30Z</dcterms:modified>
  <cp:revision>1</cp:revision>
  <dc:title>Arrays and Sliding Window Workshop - IECSE!</dc:title>
</cp:coreProperties>
</file>